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306" r:id="rId6"/>
    <p:sldId id="260" r:id="rId7"/>
    <p:sldId id="258" r:id="rId8"/>
    <p:sldId id="261" r:id="rId9"/>
    <p:sldId id="283" r:id="rId10"/>
    <p:sldId id="264" r:id="rId11"/>
    <p:sldId id="289" r:id="rId12"/>
    <p:sldId id="290" r:id="rId13"/>
    <p:sldId id="291" r:id="rId14"/>
    <p:sldId id="292" r:id="rId15"/>
    <p:sldId id="293" r:id="rId16"/>
    <p:sldId id="294" r:id="rId17"/>
    <p:sldId id="295" r:id="rId18"/>
    <p:sldId id="296" r:id="rId19"/>
    <p:sldId id="309" r:id="rId20"/>
    <p:sldId id="297" r:id="rId21"/>
    <p:sldId id="298" r:id="rId22"/>
    <p:sldId id="299" r:id="rId23"/>
    <p:sldId id="300" r:id="rId24"/>
    <p:sldId id="301" r:id="rId25"/>
    <p:sldId id="302" r:id="rId26"/>
    <p:sldId id="303" r:id="rId27"/>
    <p:sldId id="308" r:id="rId28"/>
    <p:sldId id="304"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3" d="100"/>
          <a:sy n="63" d="100"/>
        </p:scale>
        <p:origin x="102" y="111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6/24/2023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6/24/2023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SEC285 Final Presentation	</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lstStyle/>
          <a:p>
            <a:pPr marL="0" indent="0">
              <a:buNone/>
            </a:pPr>
            <a:r>
              <a:rPr lang="en-US" dirty="0"/>
              <a:t>Austin Rocks</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313494" y="524715"/>
            <a:ext cx="11214100" cy="535531"/>
          </a:xfrm>
        </p:spPr>
        <p:txBody>
          <a:bodyPr/>
          <a:lstStyle/>
          <a:p>
            <a:r>
              <a:rPr lang="en-US" dirty="0"/>
              <a:t>Scope</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313494" y="1502204"/>
            <a:ext cx="10796466" cy="5020516"/>
          </a:xfrm>
        </p:spPr>
        <p:txBody>
          <a:bodyPr/>
          <a:lstStyle/>
          <a:p>
            <a:r>
              <a:rPr lang="en-US" u="sng" dirty="0"/>
              <a:t>All devices that’re used in the network will be impacted by this policy. </a:t>
            </a:r>
            <a:r>
              <a:rPr lang="en-US" dirty="0"/>
              <a:t>Cyberattacks are occurring more often and the severity is increasing. Hackers are adapting daily and it’s not going to end anytime soon. Company devices are the only devices that’re allowed on the network, personal devices may be compromised and can lead to severe damages for the company.</a:t>
            </a:r>
            <a:endParaRPr lang="en-US" sz="1800" dirty="0"/>
          </a:p>
          <a:p>
            <a:r>
              <a:rPr lang="en-US" sz="1800" b="1" dirty="0">
                <a:solidFill>
                  <a:schemeClr val="tx1"/>
                </a:solidFill>
                <a:highlight>
                  <a:srgbClr val="FFFF00"/>
                </a:highlight>
              </a:rPr>
              <a:t>Company Devices:</a:t>
            </a:r>
          </a:p>
          <a:p>
            <a:r>
              <a:rPr lang="en-US" sz="1600" dirty="0"/>
              <a:t>Cell phones, laptops, and tablets that are issued to the employee by the company  to do their work on. The use of company devices outside of work for personal reasons is prohibited. Nonemployees are not aloud to use the company devices, no exceptions. If you’re working from  home, you must remote in to work. </a:t>
            </a:r>
          </a:p>
          <a:p>
            <a:r>
              <a:rPr lang="en-US" sz="1800" b="1" dirty="0">
                <a:solidFill>
                  <a:schemeClr val="tx1"/>
                </a:solidFill>
                <a:highlight>
                  <a:srgbClr val="FFFF00"/>
                </a:highlight>
              </a:rPr>
              <a:t>Appropriate use:</a:t>
            </a:r>
          </a:p>
          <a:p>
            <a:pPr marL="285750" indent="-285750">
              <a:buFont typeface="Arial" panose="020B0604020202020204" pitchFamily="34" charset="0"/>
              <a:buChar char="•"/>
            </a:pPr>
            <a:r>
              <a:rPr lang="en-US" sz="1600" dirty="0"/>
              <a:t>Searching online for information regarding work</a:t>
            </a:r>
          </a:p>
          <a:p>
            <a:pPr marL="285750" indent="-285750">
              <a:buFont typeface="Arial" panose="020B0604020202020204" pitchFamily="34" charset="0"/>
              <a:buChar char="•"/>
            </a:pPr>
            <a:r>
              <a:rPr lang="en-US" sz="1600" dirty="0"/>
              <a:t>Ensuring network is secure before connecting to outside network</a:t>
            </a:r>
          </a:p>
          <a:p>
            <a:pPr marL="285750" indent="-285750">
              <a:buFont typeface="Arial" panose="020B0604020202020204" pitchFamily="34" charset="0"/>
              <a:buChar char="•"/>
            </a:pPr>
            <a:r>
              <a:rPr lang="en-US" sz="1600" dirty="0"/>
              <a:t>Work assignments</a:t>
            </a:r>
          </a:p>
          <a:p>
            <a:r>
              <a:rPr lang="en-US" sz="1800" b="1" dirty="0">
                <a:solidFill>
                  <a:schemeClr val="tx1"/>
                </a:solidFill>
                <a:highlight>
                  <a:srgbClr val="FFFF00"/>
                </a:highlight>
              </a:rPr>
              <a:t>Inappropriate use:</a:t>
            </a:r>
          </a:p>
          <a:p>
            <a:pPr marL="285750" indent="-285750">
              <a:buFont typeface="Arial" panose="020B0604020202020204" pitchFamily="34" charset="0"/>
              <a:buChar char="•"/>
            </a:pPr>
            <a:r>
              <a:rPr lang="en-US" sz="1600" dirty="0"/>
              <a:t>Downloading anything not related to work on company device </a:t>
            </a:r>
          </a:p>
          <a:p>
            <a:pPr marL="285750" indent="-285750">
              <a:buFont typeface="Arial" panose="020B0604020202020204" pitchFamily="34" charset="0"/>
              <a:buChar char="•"/>
            </a:pPr>
            <a:r>
              <a:rPr lang="en-US" sz="1600" dirty="0"/>
              <a:t>Using  for personal use</a:t>
            </a:r>
          </a:p>
          <a:p>
            <a:pPr marL="285750" indent="-285750">
              <a:buFont typeface="Arial" panose="020B0604020202020204" pitchFamily="34" charset="0"/>
              <a:buChar char="•"/>
            </a:pPr>
            <a:r>
              <a:rPr lang="en-US" sz="1600" dirty="0"/>
              <a:t>Letting others use company devices or user information</a:t>
            </a:r>
          </a:p>
          <a:p>
            <a:pPr marL="285750" indent="-285750">
              <a:buFont typeface="Arial" panose="020B0604020202020204" pitchFamily="34" charset="0"/>
              <a:buChar char="•"/>
            </a:pPr>
            <a:r>
              <a:rPr lang="en-US" sz="1600" dirty="0"/>
              <a:t>Visiting inappropriate, malicious, or sensitive information for personal use</a:t>
            </a:r>
          </a:p>
          <a:p>
            <a:endParaRPr lang="en-US" sz="1800" dirty="0"/>
          </a:p>
          <a:p>
            <a:endParaRPr lang="en-US" sz="1800" dirty="0"/>
          </a:p>
          <a:p>
            <a:endParaRPr lang="en-US" sz="18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Tree>
    <p:extLst>
      <p:ext uri="{BB962C8B-B14F-4D97-AF65-F5344CB8AC3E}">
        <p14:creationId xmlns:p14="http://schemas.microsoft.com/office/powerpoint/2010/main" val="34493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77800"/>
            <a:ext cx="11214100" cy="535531"/>
          </a:xfrm>
        </p:spPr>
        <p:txBody>
          <a:bodyPr/>
          <a:lstStyle/>
          <a:p>
            <a:r>
              <a:rPr lang="en-US" dirty="0"/>
              <a:t>Scope pt.2</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3"/>
          </p:nvPr>
        </p:nvSpPr>
        <p:spPr>
          <a:xfrm>
            <a:off x="109220" y="1038133"/>
            <a:ext cx="4584700" cy="5459504"/>
          </a:xfrm>
        </p:spPr>
        <p:txBody>
          <a:bodyPr/>
          <a:lstStyle/>
          <a:p>
            <a:pPr marL="0" indent="0">
              <a:buNone/>
            </a:pPr>
            <a:r>
              <a:rPr lang="en-US" sz="1800" b="1" dirty="0">
                <a:solidFill>
                  <a:schemeClr val="tx1"/>
                </a:solidFill>
                <a:highlight>
                  <a:srgbClr val="FFFF00"/>
                </a:highlight>
              </a:rPr>
              <a:t>Personal Devices:</a:t>
            </a:r>
          </a:p>
          <a:p>
            <a:r>
              <a:rPr lang="en-US" dirty="0"/>
              <a:t>Personal devices can be a personal smartphone, tablet, or laptop. Employees must agree to and sign a Personal Device Usage Agreement before they’re able to use their devices. The company has the right to install an MDM and has the right to erase all information from the device if it’s been compromised or stolen</a:t>
            </a:r>
          </a:p>
          <a:p>
            <a:r>
              <a:rPr lang="en-US" dirty="0"/>
              <a:t>Cell Phones</a:t>
            </a:r>
          </a:p>
          <a:p>
            <a:r>
              <a:rPr lang="en-US" dirty="0"/>
              <a:t>Laptops</a:t>
            </a:r>
          </a:p>
          <a:p>
            <a:r>
              <a:rPr lang="en-US" dirty="0"/>
              <a:t>Tablets</a:t>
            </a:r>
          </a:p>
          <a:p>
            <a:r>
              <a:rPr lang="en-US" dirty="0"/>
              <a:t>Bluetooth and network access</a:t>
            </a:r>
          </a:p>
          <a:p>
            <a:endParaRPr lang="en-US" dirty="0"/>
          </a:p>
        </p:txBody>
      </p:sp>
      <p:sp>
        <p:nvSpPr>
          <p:cNvPr id="3" name="TextBox 2">
            <a:extLst>
              <a:ext uri="{FF2B5EF4-FFF2-40B4-BE49-F238E27FC236}">
                <a16:creationId xmlns:a16="http://schemas.microsoft.com/office/drawing/2014/main" id="{3D178F27-6CBC-183D-85C0-5DF3649B83A7}"/>
              </a:ext>
            </a:extLst>
          </p:cNvPr>
          <p:cNvSpPr txBox="1"/>
          <p:nvPr/>
        </p:nvSpPr>
        <p:spPr>
          <a:xfrm>
            <a:off x="4693920" y="177800"/>
            <a:ext cx="7053580" cy="3416320"/>
          </a:xfrm>
          <a:prstGeom prst="rect">
            <a:avLst/>
          </a:prstGeom>
          <a:noFill/>
        </p:spPr>
        <p:txBody>
          <a:bodyPr wrap="square" rtlCol="0">
            <a:spAutoFit/>
          </a:bodyPr>
          <a:lstStyle/>
          <a:p>
            <a:r>
              <a:rPr lang="en-US" b="1" dirty="0">
                <a:highlight>
                  <a:srgbClr val="FFFF00"/>
                </a:highlight>
              </a:rPr>
              <a:t>Appropriate use:</a:t>
            </a:r>
          </a:p>
          <a:p>
            <a:r>
              <a:rPr lang="en-US" dirty="0">
                <a:solidFill>
                  <a:schemeClr val="bg1"/>
                </a:solidFill>
              </a:rPr>
              <a:t>If you’re granted permission, you may use the devices on the network only for the purposes you received permission for. The devices that received proper permission from the InfoSec team will be monitored to ensure security of the system and network.</a:t>
            </a:r>
          </a:p>
          <a:p>
            <a:pPr marL="285750" indent="-285750">
              <a:buFont typeface="Arial" panose="020B0604020202020204" pitchFamily="34" charset="0"/>
              <a:buChar char="•"/>
            </a:pPr>
            <a:r>
              <a:rPr lang="en-US" dirty="0">
                <a:solidFill>
                  <a:schemeClr val="bg1"/>
                </a:solidFill>
              </a:rPr>
              <a:t> Searching the internet on breaks</a:t>
            </a:r>
          </a:p>
          <a:p>
            <a:pPr marL="285750" indent="-285750">
              <a:buFont typeface="Arial" panose="020B0604020202020204" pitchFamily="34" charset="0"/>
              <a:buChar char="•"/>
            </a:pPr>
            <a:r>
              <a:rPr lang="en-US" dirty="0">
                <a:solidFill>
                  <a:schemeClr val="bg1"/>
                </a:solidFill>
              </a:rPr>
              <a:t> Communicating with others via texting or calling on breaks</a:t>
            </a:r>
          </a:p>
          <a:p>
            <a:pPr marL="285750" indent="-285750">
              <a:buFont typeface="Arial" panose="020B0604020202020204" pitchFamily="34" charset="0"/>
              <a:buChar char="•"/>
            </a:pPr>
            <a:r>
              <a:rPr lang="en-US" dirty="0">
                <a:solidFill>
                  <a:schemeClr val="bg1"/>
                </a:solidFill>
              </a:rPr>
              <a:t>Turning devices off or on silent when working</a:t>
            </a:r>
          </a:p>
          <a:p>
            <a:pPr marL="285750" indent="-285750">
              <a:buFont typeface="Arial" panose="020B0604020202020204" pitchFamily="34" charset="0"/>
              <a:buChar char="•"/>
            </a:pPr>
            <a:r>
              <a:rPr lang="en-US" dirty="0">
                <a:solidFill>
                  <a:schemeClr val="bg1"/>
                </a:solidFill>
              </a:rPr>
              <a:t>Studying for certifications or college courses</a:t>
            </a:r>
          </a:p>
          <a:p>
            <a:pPr marL="285750" indent="-285750">
              <a:buFont typeface="Arial" panose="020B0604020202020204" pitchFamily="34" charset="0"/>
              <a:buChar char="•"/>
            </a:pPr>
            <a:r>
              <a:rPr lang="en-US" dirty="0">
                <a:solidFill>
                  <a:schemeClr val="bg1"/>
                </a:solidFill>
              </a:rPr>
              <a:t>Learning new skills or information to aid your productivity and efficiency</a:t>
            </a:r>
          </a:p>
          <a:p>
            <a:endParaRPr lang="en-US" b="1" dirty="0">
              <a:solidFill>
                <a:schemeClr val="bg1"/>
              </a:solidFill>
            </a:endParaRPr>
          </a:p>
        </p:txBody>
      </p:sp>
      <p:sp>
        <p:nvSpPr>
          <p:cNvPr id="5" name="TextBox 4">
            <a:extLst>
              <a:ext uri="{FF2B5EF4-FFF2-40B4-BE49-F238E27FC236}">
                <a16:creationId xmlns:a16="http://schemas.microsoft.com/office/drawing/2014/main" id="{C7F4DCA5-6424-BFC2-81F2-62DED7B27B77}"/>
              </a:ext>
            </a:extLst>
          </p:cNvPr>
          <p:cNvSpPr txBox="1"/>
          <p:nvPr/>
        </p:nvSpPr>
        <p:spPr>
          <a:xfrm>
            <a:off x="4988560" y="3594120"/>
            <a:ext cx="6263640" cy="3139321"/>
          </a:xfrm>
          <a:prstGeom prst="rect">
            <a:avLst/>
          </a:prstGeom>
          <a:noFill/>
        </p:spPr>
        <p:txBody>
          <a:bodyPr wrap="square" rtlCol="0">
            <a:spAutoFit/>
          </a:bodyPr>
          <a:lstStyle/>
          <a:p>
            <a:r>
              <a:rPr lang="en-US" b="1" dirty="0">
                <a:highlight>
                  <a:srgbClr val="FFFF00"/>
                </a:highlight>
              </a:rPr>
              <a:t>Restrictions</a:t>
            </a:r>
          </a:p>
          <a:p>
            <a:r>
              <a:rPr lang="en-US" dirty="0">
                <a:solidFill>
                  <a:schemeClr val="bg1"/>
                </a:solidFill>
              </a:rPr>
              <a:t>You’re prohibited from:</a:t>
            </a:r>
          </a:p>
          <a:p>
            <a:pPr marL="285750" indent="-285750">
              <a:buFont typeface="Arial" panose="020B0604020202020204" pitchFamily="34" charset="0"/>
              <a:buChar char="•"/>
            </a:pPr>
            <a:r>
              <a:rPr lang="en-US" dirty="0">
                <a:solidFill>
                  <a:schemeClr val="bg1"/>
                </a:solidFill>
              </a:rPr>
              <a:t>Taking pictures or videos of confidential information</a:t>
            </a:r>
          </a:p>
          <a:p>
            <a:pPr marL="285750" indent="-285750">
              <a:buFont typeface="Arial" panose="020B0604020202020204" pitchFamily="34" charset="0"/>
              <a:buChar char="•"/>
            </a:pPr>
            <a:r>
              <a:rPr lang="en-US" dirty="0">
                <a:solidFill>
                  <a:schemeClr val="bg1"/>
                </a:solidFill>
              </a:rPr>
              <a:t>Visit inappropriate websites, and play games during work hours</a:t>
            </a:r>
          </a:p>
          <a:p>
            <a:pPr marL="285750" indent="-285750">
              <a:buFont typeface="Arial" panose="020B0604020202020204" pitchFamily="34" charset="0"/>
              <a:buChar char="•"/>
            </a:pPr>
            <a:r>
              <a:rPr lang="en-US" dirty="0">
                <a:solidFill>
                  <a:schemeClr val="bg1"/>
                </a:solidFill>
              </a:rPr>
              <a:t>Plugging any personal devices into company devices</a:t>
            </a:r>
          </a:p>
          <a:p>
            <a:pPr marL="285750" indent="-285750">
              <a:buFont typeface="Arial" panose="020B0604020202020204" pitchFamily="34" charset="0"/>
              <a:buChar char="•"/>
            </a:pPr>
            <a:r>
              <a:rPr lang="en-US" dirty="0">
                <a:solidFill>
                  <a:schemeClr val="bg1"/>
                </a:solidFill>
              </a:rPr>
              <a:t>Downloading confidential information</a:t>
            </a:r>
          </a:p>
          <a:p>
            <a:pPr marL="285750" indent="-285750">
              <a:buFont typeface="Arial" panose="020B0604020202020204" pitchFamily="34" charset="0"/>
              <a:buChar char="•"/>
            </a:pPr>
            <a:r>
              <a:rPr lang="en-US" dirty="0">
                <a:solidFill>
                  <a:schemeClr val="bg1"/>
                </a:solidFill>
              </a:rPr>
              <a:t>Speaking about confidential information with anyone</a:t>
            </a:r>
          </a:p>
          <a:p>
            <a:pPr marL="285750" indent="-285750">
              <a:buFont typeface="Arial" panose="020B0604020202020204" pitchFamily="34" charset="0"/>
              <a:buChar char="•"/>
            </a:pPr>
            <a:r>
              <a:rPr lang="en-US" dirty="0">
                <a:solidFill>
                  <a:schemeClr val="bg1"/>
                </a:solidFill>
              </a:rPr>
              <a:t>Using removable storage such as a flash drive</a:t>
            </a:r>
          </a:p>
          <a:p>
            <a:pPr marL="285750" indent="-285750">
              <a:buFont typeface="Arial" panose="020B0604020202020204" pitchFamily="34" charset="0"/>
              <a:buChar char="•"/>
            </a:pPr>
            <a:r>
              <a:rPr lang="en-US" dirty="0">
                <a:solidFill>
                  <a:schemeClr val="bg1"/>
                </a:solidFill>
              </a:rPr>
              <a:t>Bluetooth and network access</a:t>
            </a:r>
          </a:p>
          <a:p>
            <a:endParaRPr lang="en-US" dirty="0">
              <a:solidFill>
                <a:schemeClr val="bg1"/>
              </a:solidFill>
              <a:highlight>
                <a:srgbClr val="FFFF00"/>
              </a:highlight>
            </a:endParaRPr>
          </a:p>
        </p:txBody>
      </p:sp>
    </p:spTree>
    <p:extLst>
      <p:ext uri="{BB962C8B-B14F-4D97-AF65-F5344CB8AC3E}">
        <p14:creationId xmlns:p14="http://schemas.microsoft.com/office/powerpoint/2010/main" val="97148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77800"/>
            <a:ext cx="11214100" cy="535531"/>
          </a:xfrm>
        </p:spPr>
        <p:txBody>
          <a:bodyPr/>
          <a:lstStyle/>
          <a:p>
            <a:r>
              <a:rPr lang="en-US" dirty="0"/>
              <a:t>Policy</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3"/>
          </p:nvPr>
        </p:nvSpPr>
        <p:spPr>
          <a:xfrm>
            <a:off x="109220" y="1038133"/>
            <a:ext cx="11346180" cy="5459504"/>
          </a:xfrm>
        </p:spPr>
        <p:txBody>
          <a:bodyPr/>
          <a:lstStyle/>
          <a:p>
            <a:pPr marL="0" indent="0">
              <a:buNone/>
            </a:pPr>
            <a:r>
              <a:rPr lang="en-US" dirty="0"/>
              <a:t>All BYOD devices are subject to security assessments prior to approval from security department. Any employee that wishes to get their personal devices approved must provide valid reasons on why they want or need to use the devices at work. If approved these devices will have to meet certain requirements before they can be used.</a:t>
            </a:r>
          </a:p>
          <a:p>
            <a:pPr marL="0" indent="0">
              <a:buNone/>
            </a:pPr>
            <a:r>
              <a:rPr lang="en-US" b="1" dirty="0">
                <a:solidFill>
                  <a:schemeClr val="tx1"/>
                </a:solidFill>
                <a:highlight>
                  <a:srgbClr val="FFFF00"/>
                </a:highlight>
              </a:rPr>
              <a:t>Personal Devices:</a:t>
            </a:r>
          </a:p>
          <a:p>
            <a:r>
              <a:rPr lang="en-US" dirty="0"/>
              <a:t>For personal devices to be compliant they must have:</a:t>
            </a:r>
          </a:p>
          <a:p>
            <a:r>
              <a:rPr lang="en-US" dirty="0"/>
              <a:t>Up-to-date antivirus and OS System patches</a:t>
            </a:r>
          </a:p>
          <a:p>
            <a:r>
              <a:rPr lang="en-US" dirty="0"/>
              <a:t>Firewalls</a:t>
            </a:r>
          </a:p>
          <a:p>
            <a:pPr marL="0" indent="0">
              <a:buNone/>
            </a:pPr>
            <a:r>
              <a:rPr lang="en-US" b="1" dirty="0">
                <a:solidFill>
                  <a:schemeClr val="tx1"/>
                </a:solidFill>
                <a:highlight>
                  <a:srgbClr val="FFFF00"/>
                </a:highlight>
              </a:rPr>
              <a:t>Device Remediation</a:t>
            </a:r>
            <a:r>
              <a:rPr lang="en-US" dirty="0">
                <a:solidFill>
                  <a:schemeClr val="tx1"/>
                </a:solidFill>
                <a:highlight>
                  <a:srgbClr val="FFFF00"/>
                </a:highlight>
              </a:rPr>
              <a:t>:</a:t>
            </a:r>
          </a:p>
          <a:p>
            <a:r>
              <a:rPr lang="en-US" dirty="0"/>
              <a:t> All employees are responsible for ensuring these requirements are met before they can seek  approval to use their devices in the workplace. If the device fails the assessments, the employee will be provided with an explanation on why it failed and how to fix the issue. If the employee needs assistance in fixing the issue, they can seek assistance from the help desk.</a:t>
            </a:r>
          </a:p>
          <a:p>
            <a:pPr marL="0" indent="0">
              <a:buNone/>
            </a:pPr>
            <a:r>
              <a:rPr lang="en-US" b="1" dirty="0">
                <a:solidFill>
                  <a:schemeClr val="tx1"/>
                </a:solidFill>
                <a:highlight>
                  <a:srgbClr val="FFFF00"/>
                </a:highlight>
              </a:rPr>
              <a:t>Company Devices:</a:t>
            </a:r>
          </a:p>
          <a:p>
            <a:r>
              <a:rPr lang="en-US" dirty="0"/>
              <a:t>All information stored on or transmitted through the company device may be accessed anytime with or without prior knowledge</a:t>
            </a:r>
          </a:p>
        </p:txBody>
      </p:sp>
    </p:spTree>
    <p:extLst>
      <p:ext uri="{BB962C8B-B14F-4D97-AF65-F5344CB8AC3E}">
        <p14:creationId xmlns:p14="http://schemas.microsoft.com/office/powerpoint/2010/main" val="8030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77800"/>
            <a:ext cx="11214100" cy="535531"/>
          </a:xfrm>
        </p:spPr>
        <p:txBody>
          <a:bodyPr/>
          <a:lstStyle/>
          <a:p>
            <a:r>
              <a:rPr lang="en-US" dirty="0"/>
              <a:t>Policy Compliance</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3"/>
          </p:nvPr>
        </p:nvSpPr>
        <p:spPr>
          <a:xfrm>
            <a:off x="109220" y="1038133"/>
            <a:ext cx="11346180" cy="5459504"/>
          </a:xfrm>
        </p:spPr>
        <p:txBody>
          <a:bodyPr/>
          <a:lstStyle/>
          <a:p>
            <a:pPr marL="0" indent="0">
              <a:buNone/>
            </a:pPr>
            <a:r>
              <a:rPr lang="en-US" dirty="0"/>
              <a:t>The InfoSec team will monitor the employees using multiple methods to prevent  violations to this policy. Some of the methods will be video monitoring, walk-throughs, anonymous tips,  fake phishing emails, web monitoring, and intrusion detection tools.</a:t>
            </a:r>
          </a:p>
          <a:p>
            <a:pPr marL="0" indent="0">
              <a:buNone/>
            </a:pPr>
            <a:r>
              <a:rPr lang="en-US" sz="1800" b="1" dirty="0">
                <a:solidFill>
                  <a:schemeClr val="tx1"/>
                </a:solidFill>
                <a:highlight>
                  <a:srgbClr val="FFFF00"/>
                </a:highlight>
              </a:rPr>
              <a:t>Disciplinary actions:</a:t>
            </a:r>
          </a:p>
          <a:p>
            <a:pPr marL="0" indent="0">
              <a:buNone/>
            </a:pPr>
            <a:r>
              <a:rPr lang="en-US" dirty="0"/>
              <a:t>If an employee is found breaking any rule in this policy, they can face one of the following disciplinary actions:</a:t>
            </a:r>
          </a:p>
          <a:p>
            <a:r>
              <a:rPr lang="en-US" dirty="0"/>
              <a:t>Verbal warning</a:t>
            </a:r>
          </a:p>
          <a:p>
            <a:r>
              <a:rPr lang="en-US" dirty="0"/>
              <a:t>Written warning</a:t>
            </a:r>
          </a:p>
          <a:p>
            <a:r>
              <a:rPr lang="en-US" dirty="0"/>
              <a:t>Write up</a:t>
            </a:r>
          </a:p>
          <a:p>
            <a:r>
              <a:rPr lang="en-US" dirty="0"/>
              <a:t>Attend training courses</a:t>
            </a:r>
          </a:p>
          <a:p>
            <a:r>
              <a:rPr lang="en-US" dirty="0"/>
              <a:t>Termination </a:t>
            </a:r>
          </a:p>
          <a:p>
            <a:pPr marL="0" indent="0">
              <a:buNone/>
            </a:pPr>
            <a:r>
              <a:rPr lang="en-US" dirty="0"/>
              <a:t>These disciplinary actions will depend on the policy that was broken and how severely the employee broke the policy. Small mistakes will be taken seriously but they won’t be terminated. There are many risks that the employees face so they will receive proper trainings to learn from the mistake to try and prevent it from happening again. If they continue to make the same mistakes, then the disciplinary actions will gradually increase. </a:t>
            </a:r>
          </a:p>
          <a:p>
            <a:pPr marL="0" indent="0">
              <a:buNone/>
            </a:pPr>
            <a:endParaRPr lang="en-US" dirty="0"/>
          </a:p>
        </p:txBody>
      </p:sp>
    </p:spTree>
    <p:extLst>
      <p:ext uri="{BB962C8B-B14F-4D97-AF65-F5344CB8AC3E}">
        <p14:creationId xmlns:p14="http://schemas.microsoft.com/office/powerpoint/2010/main" val="5474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77800"/>
            <a:ext cx="11214100" cy="535531"/>
          </a:xfrm>
        </p:spPr>
        <p:txBody>
          <a:bodyPr/>
          <a:lstStyle/>
          <a:p>
            <a:r>
              <a:rPr lang="en-US" dirty="0"/>
              <a:t>Policy Compliance pt.2</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3"/>
          </p:nvPr>
        </p:nvSpPr>
        <p:spPr>
          <a:xfrm>
            <a:off x="109220" y="1038133"/>
            <a:ext cx="11346180" cy="5459504"/>
          </a:xfrm>
        </p:spPr>
        <p:txBody>
          <a:bodyPr/>
          <a:lstStyle/>
          <a:p>
            <a:pPr marL="0" indent="0">
              <a:buNone/>
            </a:pPr>
            <a:r>
              <a:rPr lang="en-US" sz="1800" b="1" dirty="0">
                <a:solidFill>
                  <a:schemeClr val="tx1"/>
                </a:solidFill>
                <a:highlight>
                  <a:srgbClr val="FFFF00"/>
                </a:highlight>
              </a:rPr>
              <a:t>Zero Tolerance Policy: </a:t>
            </a:r>
          </a:p>
          <a:p>
            <a:r>
              <a:rPr lang="en-US" dirty="0"/>
              <a:t>Any Employee will be immediately terminated for the following:</a:t>
            </a:r>
          </a:p>
          <a:p>
            <a:r>
              <a:rPr lang="en-US" dirty="0"/>
              <a:t>Sharing user or confidential information </a:t>
            </a:r>
          </a:p>
          <a:p>
            <a:r>
              <a:rPr lang="en-US" dirty="0"/>
              <a:t>Plugging personal devices into company devices before being approved</a:t>
            </a:r>
          </a:p>
          <a:p>
            <a:r>
              <a:rPr lang="en-US" dirty="0"/>
              <a:t>Letting others use company devices</a:t>
            </a:r>
          </a:p>
          <a:p>
            <a:r>
              <a:rPr lang="en-US" dirty="0"/>
              <a:t>Downloading or visiting inappropriate websites or pictures</a:t>
            </a:r>
          </a:p>
          <a:p>
            <a:pPr marL="0" indent="0">
              <a:buNone/>
            </a:pPr>
            <a:endParaRPr lang="en-US" dirty="0"/>
          </a:p>
        </p:txBody>
      </p:sp>
    </p:spTree>
    <p:extLst>
      <p:ext uri="{BB962C8B-B14F-4D97-AF65-F5344CB8AC3E}">
        <p14:creationId xmlns:p14="http://schemas.microsoft.com/office/powerpoint/2010/main" val="13405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77800"/>
            <a:ext cx="11214100" cy="535531"/>
          </a:xfrm>
        </p:spPr>
        <p:txBody>
          <a:bodyPr/>
          <a:lstStyle/>
          <a:p>
            <a:r>
              <a:rPr lang="en-US" dirty="0"/>
              <a:t>Related Standards, Policies, and Processes: </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3"/>
          </p:nvPr>
        </p:nvSpPr>
        <p:spPr>
          <a:xfrm>
            <a:off x="109220" y="1038133"/>
            <a:ext cx="11346180" cy="5459504"/>
          </a:xfrm>
        </p:spPr>
        <p:txBody>
          <a:bodyPr/>
          <a:lstStyle/>
          <a:p>
            <a:pPr marL="0" indent="0">
              <a:buNone/>
            </a:pPr>
            <a:r>
              <a:rPr lang="en-US" sz="1800" b="1" dirty="0">
                <a:solidFill>
                  <a:schemeClr val="tx1"/>
                </a:solidFill>
                <a:highlight>
                  <a:srgbClr val="FFFF00"/>
                </a:highlight>
              </a:rPr>
              <a:t>PCI-DSS- PCI-DSS </a:t>
            </a:r>
            <a:r>
              <a:rPr lang="en-US" sz="1800" b="1" dirty="0"/>
              <a:t>is a compliance that is related to securing users card information. It helps builds a strong network and create access-control restrictions, and constantly monitor for potential threats.</a:t>
            </a:r>
          </a:p>
          <a:p>
            <a:pPr marL="0" indent="0">
              <a:buNone/>
            </a:pPr>
            <a:r>
              <a:rPr lang="en-US" sz="1800" b="1" dirty="0">
                <a:solidFill>
                  <a:schemeClr val="tx1"/>
                </a:solidFill>
                <a:highlight>
                  <a:srgbClr val="FFFF00"/>
                </a:highlight>
              </a:rPr>
              <a:t>CIO-IT Security-12-67 policy</a:t>
            </a:r>
            <a:r>
              <a:rPr lang="en-US" sz="1800" b="1" dirty="0"/>
              <a:t>- This policy allows employees to use their devices but allows the company to secure the data and help eliminate breaches if a device is compromised. </a:t>
            </a:r>
          </a:p>
          <a:p>
            <a:pPr marL="0" indent="0">
              <a:buNone/>
            </a:pPr>
            <a:r>
              <a:rPr lang="en-US" sz="1800" b="1" dirty="0">
                <a:solidFill>
                  <a:schemeClr val="tx1"/>
                </a:solidFill>
                <a:highlight>
                  <a:srgbClr val="FFFF00"/>
                </a:highlight>
              </a:rPr>
              <a:t>Health Insurance Portability and Accountability Act of 1996 (HIPAA)</a:t>
            </a:r>
            <a:r>
              <a:rPr lang="en-US" sz="1800" b="1" dirty="0"/>
              <a:t>- HIPPA can be linked to this policy because it’s related to sensitive information about customers .</a:t>
            </a:r>
          </a:p>
          <a:p>
            <a:pPr marL="0" indent="0">
              <a:buNone/>
            </a:pPr>
            <a:r>
              <a:rPr lang="en-US" sz="1800" b="1" dirty="0">
                <a:solidFill>
                  <a:schemeClr val="tx1"/>
                </a:solidFill>
                <a:highlight>
                  <a:srgbClr val="FFFF00"/>
                </a:highlight>
              </a:rPr>
              <a:t>NIST SP 800-124 Rev. 2</a:t>
            </a:r>
            <a:r>
              <a:rPr lang="en-US" sz="1800" b="1" dirty="0"/>
              <a:t>-  NIST published the standard on how companies should manage and secure mobile devices against the threats that these devices face.</a:t>
            </a:r>
          </a:p>
          <a:p>
            <a:pPr marL="0" indent="0">
              <a:buNone/>
            </a:pPr>
            <a:endParaRPr lang="en-US" dirty="0"/>
          </a:p>
        </p:txBody>
      </p:sp>
    </p:spTree>
    <p:extLst>
      <p:ext uri="{BB962C8B-B14F-4D97-AF65-F5344CB8AC3E}">
        <p14:creationId xmlns:p14="http://schemas.microsoft.com/office/powerpoint/2010/main" val="22489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AFC8-B097-39C1-67E4-7D1F93B5DFF3}"/>
              </a:ext>
            </a:extLst>
          </p:cNvPr>
          <p:cNvSpPr>
            <a:spLocks noGrp="1"/>
          </p:cNvSpPr>
          <p:nvPr>
            <p:ph type="title"/>
          </p:nvPr>
        </p:nvSpPr>
        <p:spPr/>
        <p:txBody>
          <a:bodyPr/>
          <a:lstStyle/>
          <a:p>
            <a:r>
              <a:rPr lang="en-US" dirty="0"/>
              <a:t>Multifactor Authentication (MFA) </a:t>
            </a:r>
          </a:p>
        </p:txBody>
      </p:sp>
      <p:sp>
        <p:nvSpPr>
          <p:cNvPr id="3" name="Slide Number Placeholder 2">
            <a:extLst>
              <a:ext uri="{FF2B5EF4-FFF2-40B4-BE49-F238E27FC236}">
                <a16:creationId xmlns:a16="http://schemas.microsoft.com/office/drawing/2014/main" id="{1D340771-4141-AFC0-CFB9-3249972D7977}"/>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sp>
        <p:nvSpPr>
          <p:cNvPr id="4" name="Text Placeholder 3">
            <a:extLst>
              <a:ext uri="{FF2B5EF4-FFF2-40B4-BE49-F238E27FC236}">
                <a16:creationId xmlns:a16="http://schemas.microsoft.com/office/drawing/2014/main" id="{51A3E20A-6887-55D1-BAE7-E99FC443E21C}"/>
              </a:ext>
            </a:extLst>
          </p:cNvPr>
          <p:cNvSpPr>
            <a:spLocks noGrp="1"/>
          </p:cNvSpPr>
          <p:nvPr>
            <p:ph type="body" sz="quarter" idx="13"/>
          </p:nvPr>
        </p:nvSpPr>
        <p:spPr/>
        <p:txBody>
          <a:bodyPr/>
          <a:lstStyle/>
          <a:p>
            <a:r>
              <a:rPr lang="en-US" dirty="0"/>
              <a:t>Objective</a:t>
            </a:r>
          </a:p>
          <a:p>
            <a:pPr marL="0" indent="0">
              <a:buNone/>
            </a:pPr>
            <a:r>
              <a:rPr lang="en-US" dirty="0"/>
              <a:t>Implement multifactor authentication (MFA) by adding a time-based one-time password (OTP) to the authentication process.</a:t>
            </a:r>
          </a:p>
        </p:txBody>
      </p:sp>
    </p:spTree>
    <p:extLst>
      <p:ext uri="{BB962C8B-B14F-4D97-AF65-F5344CB8AC3E}">
        <p14:creationId xmlns:p14="http://schemas.microsoft.com/office/powerpoint/2010/main" val="2748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0415-BEB9-884A-C93F-B6EB46543B58}"/>
              </a:ext>
            </a:extLst>
          </p:cNvPr>
          <p:cNvSpPr>
            <a:spLocks noGrp="1"/>
          </p:cNvSpPr>
          <p:nvPr>
            <p:ph type="title"/>
          </p:nvPr>
        </p:nvSpPr>
        <p:spPr/>
        <p:txBody>
          <a:bodyPr/>
          <a:lstStyle/>
          <a:p>
            <a:r>
              <a:rPr lang="en-US" dirty="0"/>
              <a:t>Common-auth Configuration File</a:t>
            </a:r>
          </a:p>
        </p:txBody>
      </p:sp>
      <p:sp>
        <p:nvSpPr>
          <p:cNvPr id="3" name="Slide Number Placeholder 2">
            <a:extLst>
              <a:ext uri="{FF2B5EF4-FFF2-40B4-BE49-F238E27FC236}">
                <a16:creationId xmlns:a16="http://schemas.microsoft.com/office/drawing/2014/main" id="{8A7D8CD7-F4B7-CBAD-38F6-D5D3E6BDD03A}"/>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sp>
        <p:nvSpPr>
          <p:cNvPr id="4" name="Text Placeholder 3">
            <a:extLst>
              <a:ext uri="{FF2B5EF4-FFF2-40B4-BE49-F238E27FC236}">
                <a16:creationId xmlns:a16="http://schemas.microsoft.com/office/drawing/2014/main" id="{5FE99B4F-387B-00FB-92D0-835246BCBAD3}"/>
              </a:ext>
            </a:extLst>
          </p:cNvPr>
          <p:cNvSpPr>
            <a:spLocks noGrp="1"/>
          </p:cNvSpPr>
          <p:nvPr>
            <p:ph type="body" sz="quarter" idx="13"/>
          </p:nvPr>
        </p:nvSpPr>
        <p:spPr>
          <a:xfrm>
            <a:off x="444500" y="1625385"/>
            <a:ext cx="5335515" cy="2493609"/>
          </a:xfrm>
        </p:spPr>
        <p:txBody>
          <a:bodyPr/>
          <a:lstStyle/>
          <a:p>
            <a:r>
              <a:rPr lang="en-US" dirty="0"/>
              <a:t>The entry that indicates the use of the Google Authenticator module</a:t>
            </a:r>
          </a:p>
        </p:txBody>
      </p:sp>
      <p:pic>
        <p:nvPicPr>
          <p:cNvPr id="5" name="Picture 4">
            <a:extLst>
              <a:ext uri="{FF2B5EF4-FFF2-40B4-BE49-F238E27FC236}">
                <a16:creationId xmlns:a16="http://schemas.microsoft.com/office/drawing/2014/main" id="{060D6DB2-B194-88C4-482C-84A467FD9FA4}"/>
              </a:ext>
            </a:extLst>
          </p:cNvPr>
          <p:cNvPicPr>
            <a:picLocks noChangeAspect="1"/>
          </p:cNvPicPr>
          <p:nvPr/>
        </p:nvPicPr>
        <p:blipFill>
          <a:blip r:embed="rId2"/>
          <a:stretch>
            <a:fillRect/>
          </a:stretch>
        </p:blipFill>
        <p:spPr>
          <a:xfrm>
            <a:off x="2562122" y="2264423"/>
            <a:ext cx="7067756" cy="4344872"/>
          </a:xfrm>
          <a:prstGeom prst="rect">
            <a:avLst/>
          </a:prstGeom>
        </p:spPr>
      </p:pic>
    </p:spTree>
    <p:extLst>
      <p:ext uri="{BB962C8B-B14F-4D97-AF65-F5344CB8AC3E}">
        <p14:creationId xmlns:p14="http://schemas.microsoft.com/office/powerpoint/2010/main" val="77466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EA6A-54B7-D233-1C8B-2FE036623E85}"/>
              </a:ext>
            </a:extLst>
          </p:cNvPr>
          <p:cNvSpPr>
            <a:spLocks noGrp="1"/>
          </p:cNvSpPr>
          <p:nvPr>
            <p:ph type="title"/>
          </p:nvPr>
        </p:nvSpPr>
        <p:spPr/>
        <p:txBody>
          <a:bodyPr/>
          <a:lstStyle/>
          <a:p>
            <a:r>
              <a:rPr lang="en-US" dirty="0"/>
              <a:t>MFA Logon Screen</a:t>
            </a:r>
          </a:p>
        </p:txBody>
      </p:sp>
      <p:sp>
        <p:nvSpPr>
          <p:cNvPr id="3" name="Slide Number Placeholder 2">
            <a:extLst>
              <a:ext uri="{FF2B5EF4-FFF2-40B4-BE49-F238E27FC236}">
                <a16:creationId xmlns:a16="http://schemas.microsoft.com/office/drawing/2014/main" id="{BC22A324-A9D3-8DD3-C1F7-FF363C50EF8A}"/>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5" name="Picture 4">
            <a:extLst>
              <a:ext uri="{FF2B5EF4-FFF2-40B4-BE49-F238E27FC236}">
                <a16:creationId xmlns:a16="http://schemas.microsoft.com/office/drawing/2014/main" id="{A200D6A5-B8FB-7919-B5F2-3D42930335F1}"/>
              </a:ext>
            </a:extLst>
          </p:cNvPr>
          <p:cNvPicPr>
            <a:picLocks noChangeAspect="1"/>
          </p:cNvPicPr>
          <p:nvPr/>
        </p:nvPicPr>
        <p:blipFill>
          <a:blip r:embed="rId2"/>
          <a:stretch>
            <a:fillRect/>
          </a:stretch>
        </p:blipFill>
        <p:spPr>
          <a:xfrm>
            <a:off x="444500" y="1312823"/>
            <a:ext cx="5657578" cy="4450466"/>
          </a:xfrm>
          <a:prstGeom prst="rect">
            <a:avLst/>
          </a:prstGeom>
        </p:spPr>
      </p:pic>
    </p:spTree>
    <p:extLst>
      <p:ext uri="{BB962C8B-B14F-4D97-AF65-F5344CB8AC3E}">
        <p14:creationId xmlns:p14="http://schemas.microsoft.com/office/powerpoint/2010/main" val="195121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82D4-C0DE-7AAF-DABF-7A17BAC1455F}"/>
              </a:ext>
            </a:extLst>
          </p:cNvPr>
          <p:cNvSpPr>
            <a:spLocks noGrp="1"/>
          </p:cNvSpPr>
          <p:nvPr>
            <p:ph type="title"/>
          </p:nvPr>
        </p:nvSpPr>
        <p:spPr/>
        <p:txBody>
          <a:bodyPr/>
          <a:lstStyle/>
          <a:p>
            <a:r>
              <a:rPr lang="en-US" dirty="0"/>
              <a:t>Nmap</a:t>
            </a:r>
          </a:p>
        </p:txBody>
      </p:sp>
      <p:sp>
        <p:nvSpPr>
          <p:cNvPr id="3" name="Slide Number Placeholder 2">
            <a:extLst>
              <a:ext uri="{FF2B5EF4-FFF2-40B4-BE49-F238E27FC236}">
                <a16:creationId xmlns:a16="http://schemas.microsoft.com/office/drawing/2014/main" id="{04231297-97F7-572D-0952-742FD943521C}"/>
              </a:ext>
            </a:extLst>
          </p:cNvPr>
          <p:cNvSpPr>
            <a:spLocks noGrp="1"/>
          </p:cNvSpPr>
          <p:nvPr>
            <p:ph type="sldNum" sz="quarter" idx="12"/>
          </p:nvPr>
        </p:nvSpPr>
        <p:spPr/>
        <p:txBody>
          <a:bodyPr/>
          <a:lstStyle/>
          <a:p>
            <a:fld id="{C263D6C4-4840-40CC-AC84-17E24B3B7BDE}" type="slidenum">
              <a:rPr lang="en-US" noProof="0" smtClean="0"/>
              <a:pPr/>
              <a:t>19</a:t>
            </a:fld>
            <a:endParaRPr lang="en-US" noProof="0" dirty="0"/>
          </a:p>
        </p:txBody>
      </p:sp>
      <p:sp>
        <p:nvSpPr>
          <p:cNvPr id="4" name="Text Placeholder 3">
            <a:extLst>
              <a:ext uri="{FF2B5EF4-FFF2-40B4-BE49-F238E27FC236}">
                <a16:creationId xmlns:a16="http://schemas.microsoft.com/office/drawing/2014/main" id="{70A8DBD2-76B8-3729-5FF6-858EFAB5DE3B}"/>
              </a:ext>
            </a:extLst>
          </p:cNvPr>
          <p:cNvSpPr>
            <a:spLocks noGrp="1"/>
          </p:cNvSpPr>
          <p:nvPr>
            <p:ph type="body" sz="quarter" idx="13"/>
          </p:nvPr>
        </p:nvSpPr>
        <p:spPr>
          <a:xfrm>
            <a:off x="444500" y="1625386"/>
            <a:ext cx="6224748" cy="1075870"/>
          </a:xfrm>
        </p:spPr>
        <p:txBody>
          <a:bodyPr/>
          <a:lstStyle/>
          <a:p>
            <a:r>
              <a:rPr lang="en-US" dirty="0"/>
              <a:t>The scan result showing both the Kali and Linux Server VMs.</a:t>
            </a:r>
          </a:p>
        </p:txBody>
      </p:sp>
      <p:pic>
        <p:nvPicPr>
          <p:cNvPr id="5" name="Picture 4">
            <a:extLst>
              <a:ext uri="{FF2B5EF4-FFF2-40B4-BE49-F238E27FC236}">
                <a16:creationId xmlns:a16="http://schemas.microsoft.com/office/drawing/2014/main" id="{B441EED4-C17A-FC3D-036F-EB24196F32C2}"/>
              </a:ext>
            </a:extLst>
          </p:cNvPr>
          <p:cNvPicPr>
            <a:picLocks noChangeAspect="1"/>
          </p:cNvPicPr>
          <p:nvPr/>
        </p:nvPicPr>
        <p:blipFill>
          <a:blip r:embed="rId2"/>
          <a:stretch>
            <a:fillRect/>
          </a:stretch>
        </p:blipFill>
        <p:spPr>
          <a:xfrm>
            <a:off x="222412" y="2487687"/>
            <a:ext cx="5356267" cy="3980728"/>
          </a:xfrm>
          <a:prstGeom prst="rect">
            <a:avLst/>
          </a:prstGeom>
        </p:spPr>
      </p:pic>
      <p:pic>
        <p:nvPicPr>
          <p:cNvPr id="6" name="Picture 5">
            <a:extLst>
              <a:ext uri="{FF2B5EF4-FFF2-40B4-BE49-F238E27FC236}">
                <a16:creationId xmlns:a16="http://schemas.microsoft.com/office/drawing/2014/main" id="{710B1688-026C-76B5-3675-EF61002FDD4C}"/>
              </a:ext>
            </a:extLst>
          </p:cNvPr>
          <p:cNvPicPr>
            <a:picLocks noChangeAspect="1"/>
          </p:cNvPicPr>
          <p:nvPr/>
        </p:nvPicPr>
        <p:blipFill>
          <a:blip r:embed="rId3"/>
          <a:stretch>
            <a:fillRect/>
          </a:stretch>
        </p:blipFill>
        <p:spPr>
          <a:xfrm>
            <a:off x="6079805" y="2487686"/>
            <a:ext cx="5262111" cy="3985548"/>
          </a:xfrm>
          <a:prstGeom prst="rect">
            <a:avLst/>
          </a:prstGeom>
        </p:spPr>
      </p:pic>
    </p:spTree>
    <p:extLst>
      <p:ext uri="{BB962C8B-B14F-4D97-AF65-F5344CB8AC3E}">
        <p14:creationId xmlns:p14="http://schemas.microsoft.com/office/powerpoint/2010/main" val="305672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69BD0-0B5D-4472-1139-E8267CEF8A79}"/>
              </a:ext>
            </a:extLst>
          </p:cNvPr>
          <p:cNvSpPr>
            <a:spLocks noGrp="1"/>
          </p:cNvSpPr>
          <p:nvPr>
            <p:ph type="body" idx="1"/>
          </p:nvPr>
        </p:nvSpPr>
        <p:spPr>
          <a:xfrm>
            <a:off x="588264" y="1468654"/>
            <a:ext cx="6803136" cy="3911065"/>
          </a:xfrm>
        </p:spPr>
        <p:txBody>
          <a:bodyPr>
            <a:normAutofit/>
          </a:bodyPr>
          <a:lstStyle/>
          <a:p>
            <a:r>
              <a:rPr lang="en-US" sz="1400" dirty="0"/>
              <a:t>Objective: Explore technical and administrative controls using encryption. Secure file management is implemented to mitigate risks to enterprise data assets.</a:t>
            </a:r>
          </a:p>
        </p:txBody>
      </p:sp>
      <p:sp>
        <p:nvSpPr>
          <p:cNvPr id="3" name="Slide Number Placeholder 2">
            <a:extLst>
              <a:ext uri="{FF2B5EF4-FFF2-40B4-BE49-F238E27FC236}">
                <a16:creationId xmlns:a16="http://schemas.microsoft.com/office/drawing/2014/main" id="{56D6D443-8C01-3CC8-FD08-7689FB5CF39E}"/>
              </a:ext>
            </a:extLst>
          </p:cNvPr>
          <p:cNvSpPr>
            <a:spLocks noGrp="1"/>
          </p:cNvSpPr>
          <p:nvPr>
            <p:ph type="sldNum" sz="quarter" idx="12"/>
          </p:nvPr>
        </p:nvSpPr>
        <p:spPr/>
        <p:txBody>
          <a:bodyPr/>
          <a:lstStyle/>
          <a:p>
            <a:fld id="{C263D6C4-4840-40CC-AC84-17E24B3B7BDE}" type="slidenum">
              <a:rPr lang="en-US" noProof="0" smtClean="0"/>
              <a:pPr/>
              <a:t>2</a:t>
            </a:fld>
            <a:endParaRPr lang="en-US" noProof="0" dirty="0"/>
          </a:p>
        </p:txBody>
      </p:sp>
      <p:sp>
        <p:nvSpPr>
          <p:cNvPr id="4" name="Title 3">
            <a:extLst>
              <a:ext uri="{FF2B5EF4-FFF2-40B4-BE49-F238E27FC236}">
                <a16:creationId xmlns:a16="http://schemas.microsoft.com/office/drawing/2014/main" id="{726297D2-1F1B-AA0C-27F8-62805D648370}"/>
              </a:ext>
            </a:extLst>
          </p:cNvPr>
          <p:cNvSpPr>
            <a:spLocks noGrp="1"/>
          </p:cNvSpPr>
          <p:nvPr>
            <p:ph type="title"/>
          </p:nvPr>
        </p:nvSpPr>
        <p:spPr>
          <a:xfrm>
            <a:off x="588264" y="609600"/>
            <a:ext cx="9226296" cy="859055"/>
          </a:xfrm>
        </p:spPr>
        <p:txBody>
          <a:bodyPr>
            <a:normAutofit/>
          </a:bodyPr>
          <a:lstStyle/>
          <a:p>
            <a:r>
              <a:rPr lang="en-US" dirty="0"/>
              <a:t> Asymmetric Key Encryption</a:t>
            </a:r>
          </a:p>
        </p:txBody>
      </p:sp>
    </p:spTree>
    <p:extLst>
      <p:ext uri="{BB962C8B-B14F-4D97-AF65-F5344CB8AC3E}">
        <p14:creationId xmlns:p14="http://schemas.microsoft.com/office/powerpoint/2010/main" val="284585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7656-72AE-D598-9E78-D1D5CD2F1FAF}"/>
              </a:ext>
            </a:extLst>
          </p:cNvPr>
          <p:cNvSpPr>
            <a:spLocks noGrp="1"/>
          </p:cNvSpPr>
          <p:nvPr>
            <p:ph type="title"/>
          </p:nvPr>
        </p:nvSpPr>
        <p:spPr/>
        <p:txBody>
          <a:bodyPr/>
          <a:lstStyle/>
          <a:p>
            <a:r>
              <a:rPr lang="en-US" dirty="0" err="1"/>
              <a:t>NetCat</a:t>
            </a:r>
            <a:endParaRPr lang="en-US" dirty="0"/>
          </a:p>
        </p:txBody>
      </p:sp>
      <p:sp>
        <p:nvSpPr>
          <p:cNvPr id="3" name="Slide Number Placeholder 2">
            <a:extLst>
              <a:ext uri="{FF2B5EF4-FFF2-40B4-BE49-F238E27FC236}">
                <a16:creationId xmlns:a16="http://schemas.microsoft.com/office/drawing/2014/main" id="{1B490E31-8B8D-A980-2B0D-F535C27724DD}"/>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sp>
        <p:nvSpPr>
          <p:cNvPr id="4" name="Text Placeholder 3">
            <a:extLst>
              <a:ext uri="{FF2B5EF4-FFF2-40B4-BE49-F238E27FC236}">
                <a16:creationId xmlns:a16="http://schemas.microsoft.com/office/drawing/2014/main" id="{5B18E93E-3243-2D15-3595-06921C9C8632}"/>
              </a:ext>
            </a:extLst>
          </p:cNvPr>
          <p:cNvSpPr>
            <a:spLocks noGrp="1"/>
          </p:cNvSpPr>
          <p:nvPr>
            <p:ph type="body" sz="quarter" idx="13"/>
          </p:nvPr>
        </p:nvSpPr>
        <p:spPr>
          <a:xfrm>
            <a:off x="444500" y="1625385"/>
            <a:ext cx="2843984" cy="1419819"/>
          </a:xfrm>
        </p:spPr>
        <p:txBody>
          <a:bodyPr/>
          <a:lstStyle/>
          <a:p>
            <a:r>
              <a:rPr lang="en-US" dirty="0"/>
              <a:t>The result showing both the Kali and Linux Server VMs.</a:t>
            </a:r>
          </a:p>
        </p:txBody>
      </p:sp>
      <p:pic>
        <p:nvPicPr>
          <p:cNvPr id="5" name="Picture 4">
            <a:extLst>
              <a:ext uri="{FF2B5EF4-FFF2-40B4-BE49-F238E27FC236}">
                <a16:creationId xmlns:a16="http://schemas.microsoft.com/office/drawing/2014/main" id="{19419D97-FE0B-6D0D-BCC2-2C2A316D765A}"/>
              </a:ext>
            </a:extLst>
          </p:cNvPr>
          <p:cNvPicPr>
            <a:picLocks noChangeAspect="1"/>
          </p:cNvPicPr>
          <p:nvPr/>
        </p:nvPicPr>
        <p:blipFill>
          <a:blip r:embed="rId2"/>
          <a:stretch>
            <a:fillRect/>
          </a:stretch>
        </p:blipFill>
        <p:spPr>
          <a:xfrm>
            <a:off x="4164560" y="1078455"/>
            <a:ext cx="6422346" cy="4776207"/>
          </a:xfrm>
          <a:prstGeom prst="rect">
            <a:avLst/>
          </a:prstGeom>
        </p:spPr>
      </p:pic>
    </p:spTree>
    <p:extLst>
      <p:ext uri="{BB962C8B-B14F-4D97-AF65-F5344CB8AC3E}">
        <p14:creationId xmlns:p14="http://schemas.microsoft.com/office/powerpoint/2010/main" val="415672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2F3B-E8DE-59AA-CA59-5F28D6441B9C}"/>
              </a:ext>
            </a:extLst>
          </p:cNvPr>
          <p:cNvSpPr>
            <a:spLocks noGrp="1"/>
          </p:cNvSpPr>
          <p:nvPr>
            <p:ph type="title"/>
          </p:nvPr>
        </p:nvSpPr>
        <p:spPr/>
        <p:txBody>
          <a:bodyPr/>
          <a:lstStyle/>
          <a:p>
            <a:r>
              <a:rPr lang="en-US" dirty="0"/>
              <a:t>Wireshark</a:t>
            </a:r>
          </a:p>
        </p:txBody>
      </p:sp>
      <p:sp>
        <p:nvSpPr>
          <p:cNvPr id="3" name="Slide Number Placeholder 2">
            <a:extLst>
              <a:ext uri="{FF2B5EF4-FFF2-40B4-BE49-F238E27FC236}">
                <a16:creationId xmlns:a16="http://schemas.microsoft.com/office/drawing/2014/main" id="{0B42CAEF-B6C9-57E8-D6A2-E21085EF4D72}"/>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sp>
        <p:nvSpPr>
          <p:cNvPr id="4" name="Text Placeholder 3">
            <a:extLst>
              <a:ext uri="{FF2B5EF4-FFF2-40B4-BE49-F238E27FC236}">
                <a16:creationId xmlns:a16="http://schemas.microsoft.com/office/drawing/2014/main" id="{044C2C41-BA7B-58C3-53FF-1E995D7E85CE}"/>
              </a:ext>
            </a:extLst>
          </p:cNvPr>
          <p:cNvSpPr>
            <a:spLocks noGrp="1"/>
          </p:cNvSpPr>
          <p:nvPr>
            <p:ph type="body" sz="quarter" idx="13"/>
          </p:nvPr>
        </p:nvSpPr>
        <p:spPr>
          <a:xfrm>
            <a:off x="444500" y="1625385"/>
            <a:ext cx="4203001" cy="2166439"/>
          </a:xfrm>
        </p:spPr>
        <p:txBody>
          <a:bodyPr/>
          <a:lstStyle/>
          <a:p>
            <a:r>
              <a:rPr lang="en-US" dirty="0"/>
              <a:t>Wireshark—Follow TCP Steam window showing the Telnet username and password.</a:t>
            </a:r>
          </a:p>
        </p:txBody>
      </p:sp>
      <p:pic>
        <p:nvPicPr>
          <p:cNvPr id="5" name="Picture 4">
            <a:extLst>
              <a:ext uri="{FF2B5EF4-FFF2-40B4-BE49-F238E27FC236}">
                <a16:creationId xmlns:a16="http://schemas.microsoft.com/office/drawing/2014/main" id="{011DB538-8EC5-1575-1979-303B955FF20E}"/>
              </a:ext>
            </a:extLst>
          </p:cNvPr>
          <p:cNvPicPr>
            <a:picLocks noChangeAspect="1"/>
          </p:cNvPicPr>
          <p:nvPr/>
        </p:nvPicPr>
        <p:blipFill>
          <a:blip r:embed="rId2"/>
          <a:stretch>
            <a:fillRect/>
          </a:stretch>
        </p:blipFill>
        <p:spPr>
          <a:xfrm>
            <a:off x="5090794" y="1411129"/>
            <a:ext cx="5986791" cy="4761389"/>
          </a:xfrm>
          <a:prstGeom prst="rect">
            <a:avLst/>
          </a:prstGeom>
        </p:spPr>
      </p:pic>
    </p:spTree>
    <p:extLst>
      <p:ext uri="{BB962C8B-B14F-4D97-AF65-F5344CB8AC3E}">
        <p14:creationId xmlns:p14="http://schemas.microsoft.com/office/powerpoint/2010/main" val="177296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E6BD-C28C-80EC-1C5D-99206BCBDEA8}"/>
              </a:ext>
            </a:extLst>
          </p:cNvPr>
          <p:cNvSpPr>
            <a:spLocks noGrp="1"/>
          </p:cNvSpPr>
          <p:nvPr>
            <p:ph type="title"/>
          </p:nvPr>
        </p:nvSpPr>
        <p:spPr/>
        <p:txBody>
          <a:bodyPr/>
          <a:lstStyle/>
          <a:p>
            <a:r>
              <a:rPr lang="en-US" dirty="0"/>
              <a:t>Nessus</a:t>
            </a:r>
          </a:p>
        </p:txBody>
      </p:sp>
      <p:sp>
        <p:nvSpPr>
          <p:cNvPr id="3" name="Slide Number Placeholder 2">
            <a:extLst>
              <a:ext uri="{FF2B5EF4-FFF2-40B4-BE49-F238E27FC236}">
                <a16:creationId xmlns:a16="http://schemas.microsoft.com/office/drawing/2014/main" id="{A0C2F216-ADFE-3665-718F-DC1074B8BE25}"/>
              </a:ext>
            </a:extLst>
          </p:cNvPr>
          <p:cNvSpPr>
            <a:spLocks noGrp="1"/>
          </p:cNvSpPr>
          <p:nvPr>
            <p:ph type="sldNum" sz="quarter" idx="12"/>
          </p:nvPr>
        </p:nvSpPr>
        <p:spPr/>
        <p:txBody>
          <a:bodyPr/>
          <a:lstStyle/>
          <a:p>
            <a:fld id="{C263D6C4-4840-40CC-AC84-17E24B3B7BDE}" type="slidenum">
              <a:rPr lang="en-US" noProof="0" smtClean="0"/>
              <a:pPr/>
              <a:t>22</a:t>
            </a:fld>
            <a:endParaRPr lang="en-US" noProof="0" dirty="0"/>
          </a:p>
        </p:txBody>
      </p:sp>
      <p:sp>
        <p:nvSpPr>
          <p:cNvPr id="4" name="Text Placeholder 3">
            <a:extLst>
              <a:ext uri="{FF2B5EF4-FFF2-40B4-BE49-F238E27FC236}">
                <a16:creationId xmlns:a16="http://schemas.microsoft.com/office/drawing/2014/main" id="{0844419B-1CB7-3568-625C-BDE8A05E2054}"/>
              </a:ext>
            </a:extLst>
          </p:cNvPr>
          <p:cNvSpPr>
            <a:spLocks noGrp="1"/>
          </p:cNvSpPr>
          <p:nvPr>
            <p:ph type="body" sz="quarter" idx="13"/>
          </p:nvPr>
        </p:nvSpPr>
        <p:spPr>
          <a:xfrm>
            <a:off x="444500" y="1625386"/>
            <a:ext cx="5570406" cy="975202"/>
          </a:xfrm>
        </p:spPr>
        <p:txBody>
          <a:bodyPr/>
          <a:lstStyle/>
          <a:p>
            <a:r>
              <a:rPr lang="en-US" dirty="0"/>
              <a:t>High-level view of the Nessus vulnerability scan report (showing categories of vulnerability in different colors).</a:t>
            </a:r>
          </a:p>
        </p:txBody>
      </p:sp>
      <p:pic>
        <p:nvPicPr>
          <p:cNvPr id="5" name="Picture 4">
            <a:extLst>
              <a:ext uri="{FF2B5EF4-FFF2-40B4-BE49-F238E27FC236}">
                <a16:creationId xmlns:a16="http://schemas.microsoft.com/office/drawing/2014/main" id="{51C2D346-6AB2-F48C-F923-E9CCF710E255}"/>
              </a:ext>
            </a:extLst>
          </p:cNvPr>
          <p:cNvPicPr>
            <a:picLocks noChangeAspect="1"/>
          </p:cNvPicPr>
          <p:nvPr/>
        </p:nvPicPr>
        <p:blipFill>
          <a:blip r:embed="rId2"/>
          <a:stretch>
            <a:fillRect/>
          </a:stretch>
        </p:blipFill>
        <p:spPr>
          <a:xfrm>
            <a:off x="5375147" y="2600588"/>
            <a:ext cx="5877053" cy="3773751"/>
          </a:xfrm>
          <a:prstGeom prst="rect">
            <a:avLst/>
          </a:prstGeom>
        </p:spPr>
      </p:pic>
    </p:spTree>
    <p:extLst>
      <p:ext uri="{BB962C8B-B14F-4D97-AF65-F5344CB8AC3E}">
        <p14:creationId xmlns:p14="http://schemas.microsoft.com/office/powerpoint/2010/main" val="113100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4700-61BF-9277-DA2F-0F24AAAFAAF2}"/>
              </a:ext>
            </a:extLst>
          </p:cNvPr>
          <p:cNvSpPr>
            <a:spLocks noGrp="1"/>
          </p:cNvSpPr>
          <p:nvPr>
            <p:ph type="title"/>
          </p:nvPr>
        </p:nvSpPr>
        <p:spPr/>
        <p:txBody>
          <a:bodyPr/>
          <a:lstStyle/>
          <a:p>
            <a:r>
              <a:rPr lang="en-US" dirty="0"/>
              <a:t>Career skills learned</a:t>
            </a:r>
          </a:p>
        </p:txBody>
      </p:sp>
      <p:sp>
        <p:nvSpPr>
          <p:cNvPr id="3" name="Slide Number Placeholder 2">
            <a:extLst>
              <a:ext uri="{FF2B5EF4-FFF2-40B4-BE49-F238E27FC236}">
                <a16:creationId xmlns:a16="http://schemas.microsoft.com/office/drawing/2014/main" id="{D33D262E-7123-0870-CF6F-9833DBD04B5C}"/>
              </a:ext>
            </a:extLst>
          </p:cNvPr>
          <p:cNvSpPr>
            <a:spLocks noGrp="1"/>
          </p:cNvSpPr>
          <p:nvPr>
            <p:ph type="sldNum" sz="quarter" idx="12"/>
          </p:nvPr>
        </p:nvSpPr>
        <p:spPr/>
        <p:txBody>
          <a:bodyPr/>
          <a:lstStyle/>
          <a:p>
            <a:fld id="{C263D6C4-4840-40CC-AC84-17E24B3B7BDE}" type="slidenum">
              <a:rPr lang="en-US" noProof="0" smtClean="0"/>
              <a:pPr/>
              <a:t>23</a:t>
            </a:fld>
            <a:endParaRPr lang="en-US" noProof="0" dirty="0"/>
          </a:p>
        </p:txBody>
      </p:sp>
      <p:sp>
        <p:nvSpPr>
          <p:cNvPr id="4" name="Text Placeholder 3">
            <a:extLst>
              <a:ext uri="{FF2B5EF4-FFF2-40B4-BE49-F238E27FC236}">
                <a16:creationId xmlns:a16="http://schemas.microsoft.com/office/drawing/2014/main" id="{E9A1ACBB-CEC7-7AF3-4B48-BC2423173E84}"/>
              </a:ext>
            </a:extLst>
          </p:cNvPr>
          <p:cNvSpPr>
            <a:spLocks noGrp="1"/>
          </p:cNvSpPr>
          <p:nvPr>
            <p:ph type="body" sz="quarter" idx="13"/>
          </p:nvPr>
        </p:nvSpPr>
        <p:spPr/>
        <p:txBody>
          <a:bodyPr/>
          <a:lstStyle/>
          <a:p>
            <a:r>
              <a:rPr lang="en-US" dirty="0"/>
              <a:t>Deeper knowledge and experience with information security</a:t>
            </a:r>
          </a:p>
          <a:p>
            <a:r>
              <a:rPr lang="en-US" dirty="0"/>
              <a:t>Experience with creating a security policy </a:t>
            </a:r>
          </a:p>
          <a:p>
            <a:r>
              <a:rPr lang="en-US" dirty="0"/>
              <a:t>Better understanding of how to work create multi authentication to the authentication process</a:t>
            </a:r>
          </a:p>
        </p:txBody>
      </p:sp>
    </p:spTree>
    <p:extLst>
      <p:ext uri="{BB962C8B-B14F-4D97-AF65-F5344CB8AC3E}">
        <p14:creationId xmlns:p14="http://schemas.microsoft.com/office/powerpoint/2010/main" val="241587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E9C9-F037-9392-715C-3A315A643B77}"/>
              </a:ext>
            </a:extLst>
          </p:cNvPr>
          <p:cNvSpPr>
            <a:spLocks noGrp="1"/>
          </p:cNvSpPr>
          <p:nvPr>
            <p:ph type="title"/>
          </p:nvPr>
        </p:nvSpPr>
        <p:spPr/>
        <p:txBody>
          <a:bodyPr/>
          <a:lstStyle/>
          <a:p>
            <a:r>
              <a:rPr lang="en-US" dirty="0"/>
              <a:t>Challenges</a:t>
            </a:r>
          </a:p>
        </p:txBody>
      </p:sp>
      <p:sp>
        <p:nvSpPr>
          <p:cNvPr id="3" name="Slide Number Placeholder 2">
            <a:extLst>
              <a:ext uri="{FF2B5EF4-FFF2-40B4-BE49-F238E27FC236}">
                <a16:creationId xmlns:a16="http://schemas.microsoft.com/office/drawing/2014/main" id="{72B8B536-EC48-BD44-A550-5B8151B303D0}"/>
              </a:ext>
            </a:extLst>
          </p:cNvPr>
          <p:cNvSpPr>
            <a:spLocks noGrp="1"/>
          </p:cNvSpPr>
          <p:nvPr>
            <p:ph type="sldNum" sz="quarter" idx="12"/>
          </p:nvPr>
        </p:nvSpPr>
        <p:spPr/>
        <p:txBody>
          <a:bodyPr/>
          <a:lstStyle/>
          <a:p>
            <a:fld id="{C263D6C4-4840-40CC-AC84-17E24B3B7BDE}" type="slidenum">
              <a:rPr lang="en-US" noProof="0" smtClean="0"/>
              <a:pPr/>
              <a:t>24</a:t>
            </a:fld>
            <a:endParaRPr lang="en-US" noProof="0" dirty="0"/>
          </a:p>
        </p:txBody>
      </p:sp>
      <p:sp>
        <p:nvSpPr>
          <p:cNvPr id="4" name="Text Placeholder 3">
            <a:extLst>
              <a:ext uri="{FF2B5EF4-FFF2-40B4-BE49-F238E27FC236}">
                <a16:creationId xmlns:a16="http://schemas.microsoft.com/office/drawing/2014/main" id="{B47FC10A-7969-228B-8527-2CCA4103644F}"/>
              </a:ext>
            </a:extLst>
          </p:cNvPr>
          <p:cNvSpPr>
            <a:spLocks noGrp="1"/>
          </p:cNvSpPr>
          <p:nvPr>
            <p:ph type="body" sz="quarter" idx="13"/>
          </p:nvPr>
        </p:nvSpPr>
        <p:spPr/>
        <p:txBody>
          <a:bodyPr/>
          <a:lstStyle/>
          <a:p>
            <a:r>
              <a:rPr lang="en-US" dirty="0"/>
              <a:t>Creating the security policy was the most difficult portion of the projects during the session. It took many hours of researching into creating actual policies to gain a better understanding of how they’re created. </a:t>
            </a:r>
          </a:p>
        </p:txBody>
      </p:sp>
    </p:spTree>
    <p:extLst>
      <p:ext uri="{BB962C8B-B14F-4D97-AF65-F5344CB8AC3E}">
        <p14:creationId xmlns:p14="http://schemas.microsoft.com/office/powerpoint/2010/main" val="360991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A23C-4C5F-94F0-C31B-037FA1923E55}"/>
              </a:ext>
            </a:extLst>
          </p:cNvPr>
          <p:cNvSpPr>
            <a:spLocks noGrp="1"/>
          </p:cNvSpPr>
          <p:nvPr>
            <p:ph type="title"/>
          </p:nvPr>
        </p:nvSpPr>
        <p:spPr/>
        <p:txBody>
          <a:bodyPr/>
          <a:lstStyle/>
          <a:p>
            <a:r>
              <a:rPr lang="en-US" dirty="0"/>
              <a:t>Conclusion</a:t>
            </a:r>
          </a:p>
        </p:txBody>
      </p:sp>
      <p:sp>
        <p:nvSpPr>
          <p:cNvPr id="3" name="Slide Number Placeholder 2">
            <a:extLst>
              <a:ext uri="{FF2B5EF4-FFF2-40B4-BE49-F238E27FC236}">
                <a16:creationId xmlns:a16="http://schemas.microsoft.com/office/drawing/2014/main" id="{F00690A0-536B-663C-247D-24426137DA24}"/>
              </a:ext>
            </a:extLst>
          </p:cNvPr>
          <p:cNvSpPr>
            <a:spLocks noGrp="1"/>
          </p:cNvSpPr>
          <p:nvPr>
            <p:ph type="sldNum" sz="quarter" idx="12"/>
          </p:nvPr>
        </p:nvSpPr>
        <p:spPr/>
        <p:txBody>
          <a:bodyPr/>
          <a:lstStyle/>
          <a:p>
            <a:fld id="{C263D6C4-4840-40CC-AC84-17E24B3B7BDE}" type="slidenum">
              <a:rPr lang="en-US" noProof="0" smtClean="0"/>
              <a:pPr/>
              <a:t>25</a:t>
            </a:fld>
            <a:endParaRPr lang="en-US" noProof="0" dirty="0"/>
          </a:p>
        </p:txBody>
      </p:sp>
      <p:sp>
        <p:nvSpPr>
          <p:cNvPr id="4" name="Text Placeholder 3">
            <a:extLst>
              <a:ext uri="{FF2B5EF4-FFF2-40B4-BE49-F238E27FC236}">
                <a16:creationId xmlns:a16="http://schemas.microsoft.com/office/drawing/2014/main" id="{AEA6D701-858F-271F-C071-A2F69226460E}"/>
              </a:ext>
            </a:extLst>
          </p:cNvPr>
          <p:cNvSpPr>
            <a:spLocks noGrp="1"/>
          </p:cNvSpPr>
          <p:nvPr>
            <p:ph type="body" sz="quarter" idx="13"/>
          </p:nvPr>
        </p:nvSpPr>
        <p:spPr/>
        <p:txBody>
          <a:bodyPr/>
          <a:lstStyle/>
          <a:p>
            <a:r>
              <a:rPr lang="en-US" dirty="0"/>
              <a:t>I learned many things this semester that will help me greatly when it comes to future learnings and future work-related tasks.</a:t>
            </a:r>
          </a:p>
          <a:p>
            <a:r>
              <a:rPr lang="en-US" dirty="0"/>
              <a:t>Creating a security policy gave me hands on experience creating my own policy and helped me strengthen many other skills.</a:t>
            </a:r>
          </a:p>
        </p:txBody>
      </p:sp>
    </p:spTree>
    <p:extLst>
      <p:ext uri="{BB962C8B-B14F-4D97-AF65-F5344CB8AC3E}">
        <p14:creationId xmlns:p14="http://schemas.microsoft.com/office/powerpoint/2010/main" val="173959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EB5F-61BB-50E8-E0EF-956951D4E620}"/>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380AA89A-5126-5F24-A0FC-AD2821528FD9}"/>
              </a:ext>
            </a:extLst>
          </p:cNvPr>
          <p:cNvSpPr>
            <a:spLocks noGrp="1"/>
          </p:cNvSpPr>
          <p:nvPr>
            <p:ph type="sldNum" sz="quarter" idx="12"/>
          </p:nvPr>
        </p:nvSpPr>
        <p:spPr/>
        <p:txBody>
          <a:bodyPr/>
          <a:lstStyle/>
          <a:p>
            <a:fld id="{C263D6C4-4840-40CC-AC84-17E24B3B7BDE}" type="slidenum">
              <a:rPr lang="en-US" noProof="0" smtClean="0"/>
              <a:pPr/>
              <a:t>26</a:t>
            </a:fld>
            <a:endParaRPr lang="en-US" noProof="0" dirty="0"/>
          </a:p>
        </p:txBody>
      </p:sp>
      <p:sp>
        <p:nvSpPr>
          <p:cNvPr id="4" name="Text Placeholder 3">
            <a:extLst>
              <a:ext uri="{FF2B5EF4-FFF2-40B4-BE49-F238E27FC236}">
                <a16:creationId xmlns:a16="http://schemas.microsoft.com/office/drawing/2014/main" id="{C7A0D607-6FE8-6099-DA6B-6C52BEC30710}"/>
              </a:ext>
            </a:extLst>
          </p:cNvPr>
          <p:cNvSpPr>
            <a:spLocks noGrp="1"/>
          </p:cNvSpPr>
          <p:nvPr>
            <p:ph type="body" sz="quarter" idx="13"/>
          </p:nvPr>
        </p:nvSpPr>
        <p:spPr/>
        <p:txBody>
          <a:bodyPr/>
          <a:lstStyle/>
          <a:p>
            <a:r>
              <a:rPr lang="en-US" dirty="0"/>
              <a:t>Project guide</a:t>
            </a:r>
          </a:p>
          <a:p>
            <a:r>
              <a:rPr lang="en-US" dirty="0"/>
              <a:t>Course readings</a:t>
            </a:r>
          </a:p>
          <a:p>
            <a:r>
              <a:rPr lang="en-US" dirty="0"/>
              <a:t>CompTIA Security + certification study guide</a:t>
            </a:r>
          </a:p>
        </p:txBody>
      </p:sp>
    </p:spTree>
    <p:extLst>
      <p:ext uri="{BB962C8B-B14F-4D97-AF65-F5344CB8AC3E}">
        <p14:creationId xmlns:p14="http://schemas.microsoft.com/office/powerpoint/2010/main" val="351236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1850" y="624840"/>
            <a:ext cx="7781544" cy="859055"/>
          </a:xfrm>
        </p:spPr>
        <p:txBody>
          <a:bodyPr/>
          <a:lstStyle/>
          <a:p>
            <a:r>
              <a:rPr lang="en-US" dirty="0"/>
              <a:t>File Encryption</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831850" y="1706880"/>
            <a:ext cx="8891270" cy="975360"/>
          </a:xfrm>
        </p:spPr>
        <p:txBody>
          <a:bodyPr>
            <a:normAutofit fontScale="85000" lnSpcReduction="20000"/>
          </a:bodyPr>
          <a:lstStyle/>
          <a:p>
            <a:pPr marL="571500" indent="-571500">
              <a:buFont typeface="Arial" panose="020B0604020202020204" pitchFamily="34" charset="0"/>
              <a:buChar char="•"/>
            </a:pPr>
            <a:r>
              <a:rPr lang="en-US" sz="4000" dirty="0"/>
              <a:t>Content of the plaintext file</a:t>
            </a:r>
          </a:p>
          <a:p>
            <a:pPr marL="571500" indent="-571500">
              <a:buFont typeface="Arial" panose="020B0604020202020204" pitchFamily="34" charset="0"/>
              <a:buChar char="•"/>
            </a:pPr>
            <a:r>
              <a:rPr lang="en-US" sz="4000" dirty="0"/>
              <a:t>Content of the encrypted file</a:t>
            </a:r>
          </a:p>
          <a:p>
            <a:endParaRPr lang="en-US"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a:extLst>
              <a:ext uri="{FF2B5EF4-FFF2-40B4-BE49-F238E27FC236}">
                <a16:creationId xmlns:a16="http://schemas.microsoft.com/office/drawing/2014/main" id="{B1469199-4912-C641-1004-9E0A841CE6FB}"/>
              </a:ext>
            </a:extLst>
          </p:cNvPr>
          <p:cNvPicPr>
            <a:picLocks noChangeAspect="1"/>
          </p:cNvPicPr>
          <p:nvPr/>
        </p:nvPicPr>
        <p:blipFill>
          <a:blip r:embed="rId2"/>
          <a:stretch>
            <a:fillRect/>
          </a:stretch>
        </p:blipFill>
        <p:spPr>
          <a:xfrm>
            <a:off x="5069357" y="3124200"/>
            <a:ext cx="6386043" cy="2446505"/>
          </a:xfrm>
          <a:prstGeom prst="rect">
            <a:avLst/>
          </a:prstGeom>
        </p:spPr>
      </p:pic>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a:t>File Decryption</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718300" cy="1651215"/>
          </a:xfrm>
        </p:spPr>
        <p:txBody>
          <a:bodyPr/>
          <a:lstStyle/>
          <a:p>
            <a:r>
              <a:rPr lang="en-US" dirty="0"/>
              <a:t>The encrypted file being listed by itself</a:t>
            </a:r>
          </a:p>
          <a:p>
            <a:r>
              <a:rPr lang="en-US" dirty="0"/>
              <a:t>The decrypting process</a:t>
            </a:r>
          </a:p>
          <a:p>
            <a:r>
              <a:rPr lang="en-US" dirty="0"/>
              <a:t>Both the encrypted file and the original plaintext file being listed</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 name="Picture 2">
            <a:extLst>
              <a:ext uri="{FF2B5EF4-FFF2-40B4-BE49-F238E27FC236}">
                <a16:creationId xmlns:a16="http://schemas.microsoft.com/office/drawing/2014/main" id="{2C68339C-B38E-2971-0940-84322E0AD9F9}"/>
              </a:ext>
            </a:extLst>
          </p:cNvPr>
          <p:cNvPicPr>
            <a:picLocks noChangeAspect="1"/>
          </p:cNvPicPr>
          <p:nvPr/>
        </p:nvPicPr>
        <p:blipFill>
          <a:blip r:embed="rId2"/>
          <a:stretch>
            <a:fillRect/>
          </a:stretch>
        </p:blipFill>
        <p:spPr>
          <a:xfrm>
            <a:off x="444500" y="3429000"/>
            <a:ext cx="10238843" cy="2590800"/>
          </a:xfrm>
          <a:prstGeom prst="rect">
            <a:avLst/>
          </a:prstGeom>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Stateful Firewall</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346835"/>
            <a:ext cx="5157787" cy="3684588"/>
          </a:xfrm>
        </p:spPr>
        <p:txBody>
          <a:bodyPr/>
          <a:lstStyle/>
          <a:p>
            <a:r>
              <a:rPr lang="en-US" dirty="0"/>
              <a:t>hardened a Linux server by setting up a stateful firewall with iptables.</a:t>
            </a:r>
          </a:p>
          <a:p>
            <a:endParaRPr lang="en-US" dirty="0"/>
          </a:p>
          <a:p>
            <a:pPr marL="0" indent="0">
              <a:buNone/>
            </a:pPr>
            <a:r>
              <a:rPr lang="en-US" dirty="0"/>
              <a:t>Project question:</a:t>
            </a:r>
          </a:p>
          <a:p>
            <a:pPr marL="0" indent="0">
              <a:buNone/>
            </a:pPr>
            <a:r>
              <a:rPr lang="en-US" dirty="0"/>
              <a:t>What effect does the </a:t>
            </a:r>
            <a:r>
              <a:rPr lang="en-US" dirty="0" err="1"/>
              <a:t>sudo</a:t>
            </a:r>
            <a:r>
              <a:rPr lang="en-US" dirty="0"/>
              <a:t> iptables --policy INPUT DROP command have on the access to computing resources?</a:t>
            </a:r>
          </a:p>
          <a:p>
            <a:pPr marL="0" indent="0">
              <a:buNone/>
            </a:pPr>
            <a:endParaRPr lang="en-US" dirty="0"/>
          </a:p>
          <a:p>
            <a:pPr marL="0" indent="0">
              <a:buNone/>
            </a:pPr>
            <a:r>
              <a:rPr lang="en-US" dirty="0"/>
              <a:t>Answer:  There are 0 ports open.</a:t>
            </a:r>
          </a:p>
          <a:p>
            <a:pPr marL="0" indent="0">
              <a:buNone/>
            </a:pPr>
            <a:endParaRPr lang="en-US" dirty="0"/>
          </a:p>
          <a:p>
            <a:endParaRPr lang="en-US" dirty="0"/>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Running NMAP</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44500" y="1196234"/>
            <a:ext cx="3293306" cy="1463040"/>
          </a:xfrm>
        </p:spPr>
        <p:txBody>
          <a:bodyPr/>
          <a:lstStyle/>
          <a:p>
            <a:r>
              <a:rPr lang="en-US" dirty="0"/>
              <a:t>Caption01 appears here</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11" name="Picture 10">
            <a:extLst>
              <a:ext uri="{FF2B5EF4-FFF2-40B4-BE49-F238E27FC236}">
                <a16:creationId xmlns:a16="http://schemas.microsoft.com/office/drawing/2014/main" id="{278BDEB5-FF14-B5F1-308C-2D4B7C1F1D41}"/>
              </a:ext>
            </a:extLst>
          </p:cNvPr>
          <p:cNvPicPr>
            <a:picLocks noChangeAspect="1"/>
          </p:cNvPicPr>
          <p:nvPr/>
        </p:nvPicPr>
        <p:blipFill>
          <a:blip r:embed="rId2"/>
          <a:stretch>
            <a:fillRect/>
          </a:stretch>
        </p:blipFill>
        <p:spPr>
          <a:xfrm>
            <a:off x="3971294" y="1078456"/>
            <a:ext cx="7776206" cy="5690508"/>
          </a:xfrm>
          <a:prstGeom prst="rect">
            <a:avLst/>
          </a:prstGeom>
        </p:spPr>
      </p:pic>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Creating A Security Policy</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313494" y="1502204"/>
            <a:ext cx="10796466" cy="4563315"/>
          </a:xfrm>
        </p:spPr>
        <p:txBody>
          <a:bodyPr/>
          <a:lstStyle/>
          <a:p>
            <a:r>
              <a:rPr lang="en-US" sz="1800" dirty="0"/>
              <a:t>Created my own device (BYOD) security policy for ABC Corporation based on a SANS security policy template.</a:t>
            </a:r>
          </a:p>
          <a:p>
            <a:endParaRPr lang="en-US" sz="1800" dirty="0"/>
          </a:p>
          <a:p>
            <a:r>
              <a:rPr lang="en-US" sz="1800" dirty="0"/>
              <a:t>Original question:</a:t>
            </a:r>
          </a:p>
          <a:p>
            <a:r>
              <a:rPr lang="en-US" sz="1800" dirty="0"/>
              <a:t>ABC Corporation plans to allow their employees to use their own devices to access computing resources. However, there are no security policies that provide guidance on mitigating related risks. You are tasked to use the BYOD security policy template to complete the BYOD security policy for ABC Corporation.</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313494" y="524715"/>
            <a:ext cx="11214100" cy="535531"/>
          </a:xfrm>
        </p:spPr>
        <p:txBody>
          <a:bodyPr/>
          <a:lstStyle/>
          <a:p>
            <a:r>
              <a:rPr lang="en-US" dirty="0"/>
              <a:t>Overview</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313494" y="1502204"/>
            <a:ext cx="10796466" cy="4563315"/>
          </a:xfrm>
        </p:spPr>
        <p:txBody>
          <a:bodyPr/>
          <a:lstStyle/>
          <a:p>
            <a:r>
              <a:rPr lang="en-US" sz="1800" dirty="0"/>
              <a:t>Hackers can cost companies millions of dollars in damages if they gain access to sensitive information. They can unleash ransomware and hold the data for ransom and demand money, customer information can be sold online, or they can leak the information to the public. If it becomes public, the customers can also lose trust in the company and take their business elsewhere. Regardless of the outcome, the damage will be severe. Smartphones are used by most people, they’re so common that most kids even have them. If the kids don’t have a phone, they most likely have a tablet that they play on. As nice as these devices are, they face many threats. Brute force attacks, unsecure networks, phishing schemes, and poor cyber hygiene are a few of the threats that users face on these devices.  Most users don’t understand the threats they face online which can lead to many issues. Ensuring your employees are knowledgeable on the threats and receive proper training on  how to prevent and recognize potential threats are essential, unless you want to lose millions of dollars in damages.</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208304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313494" y="524715"/>
            <a:ext cx="11214100" cy="535531"/>
          </a:xfrm>
        </p:spPr>
        <p:txBody>
          <a:bodyPr/>
          <a:lstStyle/>
          <a:p>
            <a:r>
              <a:rPr lang="en-US" dirty="0"/>
              <a:t>Purpose</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313494" y="1502204"/>
            <a:ext cx="10796466" cy="4563315"/>
          </a:xfrm>
        </p:spPr>
        <p:txBody>
          <a:bodyPr/>
          <a:lstStyle/>
          <a:p>
            <a:r>
              <a:rPr lang="en-US" sz="1800" dirty="0"/>
              <a:t>With proper training, employees can learn about proper password practice, connecting to networks, and how to identify phishing attacks. This can help companies from dealing with the massive costs that come from hackers gaining access to their system and network. If employees understand the different types of attacks and how they happen, then they should be less likely to fall for the attacks. If they recognize a phishing attack, the employees could notify someone to lower the risks of someone else falling for it. Employees passwords are another great risk, if they receive proper information about password security, they can lower the risks of brute force attacks. If  a hacker does gain access, the sooner they know the better. If a hacker is detected the blue team can respond immediately and cut off the hacker from gaining access to sensitive information immediately. However, if the hacker remains undetected then they can gather all the data they want and use it against the company as ransom or they could sell the information online for profits. Most breaches cost companies millions of dollars so ensuring employees understand the threats and how to notice them are essential. </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Tree>
    <p:extLst>
      <p:ext uri="{BB962C8B-B14F-4D97-AF65-F5344CB8AC3E}">
        <p14:creationId xmlns:p14="http://schemas.microsoft.com/office/powerpoint/2010/main" val="25827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59</TotalTime>
  <Words>1757</Words>
  <Application>Microsoft Office PowerPoint</Application>
  <PresentationFormat>Widescreen</PresentationFormat>
  <Paragraphs>150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Trade Gothic LT Pro</vt:lpstr>
      <vt:lpstr>Trebuchet MS</vt:lpstr>
      <vt:lpstr>Office Theme</vt:lpstr>
      <vt:lpstr>SEC285 Final Presentation </vt:lpstr>
      <vt:lpstr> Asymmetric Key Encryption</vt:lpstr>
      <vt:lpstr>File Encryption</vt:lpstr>
      <vt:lpstr>File Decryption</vt:lpstr>
      <vt:lpstr>Stateful Firewall</vt:lpstr>
      <vt:lpstr>Running NMAP</vt:lpstr>
      <vt:lpstr>Creating A Security Policy</vt:lpstr>
      <vt:lpstr>Overview</vt:lpstr>
      <vt:lpstr>Purpose</vt:lpstr>
      <vt:lpstr>Scope</vt:lpstr>
      <vt:lpstr>Scope pt.2</vt:lpstr>
      <vt:lpstr>Policy</vt:lpstr>
      <vt:lpstr>Policy Compliance</vt:lpstr>
      <vt:lpstr>Policy Compliance pt.2</vt:lpstr>
      <vt:lpstr>Related Standards, Policies, and Processes: </vt:lpstr>
      <vt:lpstr>Multifactor Authentication (MFA) </vt:lpstr>
      <vt:lpstr>Common-auth Configuration File</vt:lpstr>
      <vt:lpstr>MFA Logon Screen</vt:lpstr>
      <vt:lpstr>Nmap</vt:lpstr>
      <vt:lpstr>NetCat</vt:lpstr>
      <vt:lpstr>Wireshark</vt:lpstr>
      <vt:lpstr>Nessus</vt:lpstr>
      <vt:lpstr>Career skills learned</vt:lpstr>
      <vt:lpstr>Challenges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SEC285 Final Presentation </dc:title>
  <dc:creator>Austin Rocks</dc:creator>
  <cp:lastModifiedBy>Austin Rocks</cp:lastModifiedBy>
  <cp:revision>12</cp:revision>
  <dcterms:created xsi:type="dcterms:W3CDTF">2023-06-24T07:48:46Z</dcterms:created>
  <dcterms:modified xsi:type="dcterms:W3CDTF">2023-06-24T08:50:43Z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