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6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93" r:id="rId20"/>
    <p:sldId id="279" r:id="rId21"/>
    <p:sldId id="280" r:id="rId22"/>
    <p:sldId id="281" r:id="rId23"/>
    <p:sldId id="282" r:id="rId24"/>
    <p:sldId id="283" r:id="rId25"/>
    <p:sldId id="285" r:id="rId26"/>
    <p:sldId id="284" r:id="rId27"/>
    <p:sldId id="287" r:id="rId28"/>
    <p:sldId id="288" r:id="rId29"/>
    <p:sldId id="291" r:id="rId30"/>
    <p:sldId id="290" r:id="rId31"/>
    <p:sldId id="289" r:id="rId32"/>
    <p:sldId id="292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D06E-641B-46B5-9A13-FCC4132478D7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2FB507AE-0059-4A6B-861A-F7480E5E4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2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D06E-641B-46B5-9A13-FCC4132478D7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07AE-0059-4A6B-861A-F7480E5E4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90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D06E-641B-46B5-9A13-FCC4132478D7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07AE-0059-4A6B-861A-F7480E5E4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44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D06E-641B-46B5-9A13-FCC4132478D7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07AE-0059-4A6B-861A-F7480E5E4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04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663D06E-641B-46B5-9A13-FCC4132478D7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2FB507AE-0059-4A6B-861A-F7480E5E4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20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D06E-641B-46B5-9A13-FCC4132478D7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07AE-0059-4A6B-861A-F7480E5E4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36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D06E-641B-46B5-9A13-FCC4132478D7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07AE-0059-4A6B-861A-F7480E5E4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03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D06E-641B-46B5-9A13-FCC4132478D7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07AE-0059-4A6B-861A-F7480E5E4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85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D06E-641B-46B5-9A13-FCC4132478D7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07AE-0059-4A6B-861A-F7480E5E4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67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D06E-641B-46B5-9A13-FCC4132478D7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07AE-0059-4A6B-861A-F7480E5E4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47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D06E-641B-46B5-9A13-FCC4132478D7}" type="datetimeFigureOut">
              <a:rPr lang="en-US" smtClean="0"/>
              <a:t>6/24/2023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507AE-0059-4A6B-861A-F7480E5E4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11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663D06E-641B-46B5-9A13-FCC4132478D7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2FB507AE-0059-4A6B-861A-F7480E5E4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35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.microsoft.com/en-us/azure/storage/blobs/access-tiers-overview?tabs=azure-porta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E39F3-BB66-852E-36AC-8BCFD8870F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Netw211 Final Course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BB175D-C468-6F60-F9A1-53A1912E13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Austin Rocks</a:t>
            </a:r>
          </a:p>
        </p:txBody>
      </p:sp>
    </p:spTree>
    <p:extLst>
      <p:ext uri="{BB962C8B-B14F-4D97-AF65-F5344CB8AC3E}">
        <p14:creationId xmlns:p14="http://schemas.microsoft.com/office/powerpoint/2010/main" val="3576431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 txBox="1">
            <a:spLocks/>
          </p:cNvSpPr>
          <p:nvPr/>
        </p:nvSpPr>
        <p:spPr>
          <a:xfrm>
            <a:off x="8022454" y="4160122"/>
            <a:ext cx="2286000" cy="24003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topology diagram of your </a:t>
            </a:r>
            <a:r>
              <a:rPr lang="en-US" sz="1600" dirty="0" err="1"/>
              <a:t>VNet</a:t>
            </a:r>
            <a:r>
              <a:rPr lang="en-US" sz="1600" dirty="0"/>
              <a:t> with two subnets (</a:t>
            </a:r>
            <a:r>
              <a:rPr lang="en-US" sz="1600" i="1" dirty="0"/>
              <a:t>Subnet0</a:t>
            </a:r>
            <a:r>
              <a:rPr lang="en-US" sz="1600" dirty="0"/>
              <a:t> and </a:t>
            </a:r>
            <a:r>
              <a:rPr lang="en-US" sz="1600" i="1" dirty="0"/>
              <a:t>Subnet1</a:t>
            </a:r>
            <a:r>
              <a:rPr lang="en-US" sz="1600" dirty="0"/>
              <a:t>) and one VM in each subnet (</a:t>
            </a:r>
            <a:r>
              <a:rPr lang="en-US" sz="1600" i="1" dirty="0"/>
              <a:t>Subnet0-VM</a:t>
            </a:r>
            <a:r>
              <a:rPr lang="en-US" sz="1600" dirty="0"/>
              <a:t> and </a:t>
            </a:r>
            <a:r>
              <a:rPr lang="en-US" sz="1600" i="1" dirty="0"/>
              <a:t>Subnet1-VM</a:t>
            </a:r>
            <a:r>
              <a:rPr lang="en-US" sz="1600" dirty="0"/>
              <a:t>).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240DFE-EC82-709B-47C4-DF08C73AF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46" y="3030244"/>
            <a:ext cx="6781800" cy="35301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366DD6-3917-4CCA-1445-1F030B182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46" y="484632"/>
            <a:ext cx="10058400" cy="1609344"/>
          </a:xfrm>
        </p:spPr>
        <p:txBody>
          <a:bodyPr/>
          <a:lstStyle/>
          <a:p>
            <a:r>
              <a:rPr lang="en-US" dirty="0"/>
              <a:t>Deploying VMs into Subnets cont’d</a:t>
            </a:r>
          </a:p>
        </p:txBody>
      </p:sp>
    </p:spTree>
    <p:extLst>
      <p:ext uri="{BB962C8B-B14F-4D97-AF65-F5344CB8AC3E}">
        <p14:creationId xmlns:p14="http://schemas.microsoft.com/office/powerpoint/2010/main" val="2251769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4A793-6919-B4D1-73DE-0458D2D56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Connectivity between VMs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D8370-47C5-0990-2D5B-37D2E5EBA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2569997" cy="3933163"/>
          </a:xfrm>
        </p:spPr>
        <p:txBody>
          <a:bodyPr/>
          <a:lstStyle/>
          <a:p>
            <a:r>
              <a:rPr lang="en-US" dirty="0"/>
              <a:t>Connect  and Download RDP File</a:t>
            </a:r>
          </a:p>
          <a:p>
            <a:r>
              <a:rPr lang="en-US" dirty="0"/>
              <a:t>Open Command Prompt</a:t>
            </a:r>
          </a:p>
          <a:p>
            <a:r>
              <a:rPr lang="en-US" dirty="0"/>
              <a:t>Type ipconfig to view Subnet0 IP address</a:t>
            </a:r>
          </a:p>
          <a:p>
            <a:r>
              <a:rPr lang="en-US" dirty="0"/>
              <a:t>Ping 10.0.1.5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07BCE4-1421-9806-0FFC-40AAC4811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402" y="1800972"/>
            <a:ext cx="5779509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238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ADA11-AF68-01B4-EFB7-01F8378A2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Verifying Connectivity between VMs</a:t>
            </a:r>
            <a:br>
              <a:rPr lang="en-US" dirty="0"/>
            </a:br>
            <a:r>
              <a:rPr lang="en-US" dirty="0"/>
              <a:t>cont’d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9DFFA-AEFD-6A3E-8879-943188CEA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2463465" cy="4251960"/>
          </a:xfrm>
        </p:spPr>
        <p:txBody>
          <a:bodyPr/>
          <a:lstStyle/>
          <a:p>
            <a:r>
              <a:rPr lang="en-US" dirty="0"/>
              <a:t>Connect  and Download RDP File</a:t>
            </a:r>
          </a:p>
          <a:p>
            <a:r>
              <a:rPr lang="en-US" dirty="0"/>
              <a:t>Open Command Prompt</a:t>
            </a:r>
          </a:p>
          <a:p>
            <a:r>
              <a:rPr lang="en-US" dirty="0"/>
              <a:t>Type ipconfig to view Subnet1 IP address</a:t>
            </a:r>
          </a:p>
          <a:p>
            <a:r>
              <a:rPr lang="en-US" dirty="0"/>
              <a:t>Ping 10.0.0.4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180C0F-81B6-D16D-F2BF-31F089CE5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9319" y="1786911"/>
            <a:ext cx="5578323" cy="44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02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4CFC2-9503-E9A4-229D-04573CD76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VM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1E226-461E-73B2-6AA6-4D5D14B06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Objectives:</a:t>
            </a:r>
          </a:p>
          <a:p>
            <a:pPr marL="0" indent="0">
              <a:buNone/>
            </a:pPr>
            <a:r>
              <a:rPr lang="en-US" dirty="0"/>
              <a:t>Explore how to securely connect to an Azure VM via SSH, and how to</a:t>
            </a:r>
          </a:p>
          <a:p>
            <a:pPr marL="0" indent="0">
              <a:buNone/>
            </a:pPr>
            <a:r>
              <a:rPr lang="en-US" dirty="0"/>
              <a:t>control inbound and outbound traffic by configuring a network security group (NSG).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Tasks:</a:t>
            </a:r>
          </a:p>
          <a:p>
            <a:r>
              <a:rPr lang="en-US" dirty="0"/>
              <a:t>Launching a VM</a:t>
            </a:r>
          </a:p>
          <a:p>
            <a:r>
              <a:rPr lang="en-US" dirty="0"/>
              <a:t>• Connecting to the VM via SSH</a:t>
            </a:r>
          </a:p>
          <a:p>
            <a:r>
              <a:rPr lang="en-US" dirty="0"/>
              <a:t>• Configuring an NSG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046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7A882-488D-3A76-32D6-DB6FA9D02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Launching a VM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89895-96B6-C970-D929-48072BF07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89" y="1943855"/>
            <a:ext cx="4203488" cy="4251960"/>
          </a:xfrm>
        </p:spPr>
        <p:txBody>
          <a:bodyPr/>
          <a:lstStyle/>
          <a:p>
            <a:r>
              <a:rPr lang="en-US" dirty="0"/>
              <a:t>click show portal menu</a:t>
            </a:r>
          </a:p>
          <a:p>
            <a:r>
              <a:rPr lang="en-US" dirty="0"/>
              <a:t>Hover over Virtual machines</a:t>
            </a:r>
          </a:p>
          <a:p>
            <a:r>
              <a:rPr lang="en-US" dirty="0"/>
              <a:t>Click create</a:t>
            </a:r>
          </a:p>
          <a:p>
            <a:r>
              <a:rPr lang="en-US" dirty="0"/>
              <a:t>Fill in required fields </a:t>
            </a:r>
          </a:p>
          <a:p>
            <a:r>
              <a:rPr lang="en-US" dirty="0"/>
              <a:t>Review + create</a:t>
            </a:r>
          </a:p>
          <a:p>
            <a:r>
              <a:rPr lang="en-US" dirty="0"/>
              <a:t>Create</a:t>
            </a:r>
          </a:p>
          <a:p>
            <a:r>
              <a:rPr lang="en-US" dirty="0"/>
              <a:t>Go to resource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BB0AA4-B0E9-B6AA-8561-E0026CFD6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902" y="1819923"/>
            <a:ext cx="6630843" cy="307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40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C12D4-5D83-A98B-6CC9-52FD80A1A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Connecting to the VM </a:t>
            </a:r>
            <a:br>
              <a:rPr lang="en-US" dirty="0"/>
            </a:br>
            <a:r>
              <a:rPr lang="en-US" dirty="0"/>
              <a:t>via SSH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106F8-CD1D-D398-9C92-B26B3DEDE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2632140" cy="391540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On the initial page, connect &gt; SSH in drop down</a:t>
            </a:r>
          </a:p>
          <a:p>
            <a:r>
              <a:rPr lang="en-US" dirty="0"/>
              <a:t>Paste the </a:t>
            </a:r>
            <a:r>
              <a:rPr lang="en-US" dirty="0" err="1"/>
              <a:t>ssh</a:t>
            </a:r>
            <a:r>
              <a:rPr lang="en-US" dirty="0"/>
              <a:t> -</a:t>
            </a:r>
            <a:r>
              <a:rPr lang="en-US" dirty="0" err="1"/>
              <a:t>i</a:t>
            </a:r>
            <a:r>
              <a:rPr lang="en-US" dirty="0"/>
              <a:t> &lt;private key path&gt; </a:t>
            </a:r>
            <a:r>
              <a:rPr lang="en-US" dirty="0" err="1"/>
              <a:t>azureuser@x.x.x.x</a:t>
            </a:r>
            <a:r>
              <a:rPr lang="en-US" dirty="0"/>
              <a:t> command into the command prompt</a:t>
            </a:r>
          </a:p>
          <a:p>
            <a:r>
              <a:rPr lang="en-US" dirty="0"/>
              <a:t>window on your local computer (screenshot below). Replace &lt;private key path&gt; with the key</a:t>
            </a:r>
          </a:p>
          <a:p>
            <a:r>
              <a:rPr lang="en-US" dirty="0"/>
              <a:t>file name: NETW211-VM-XX (Your Initials)_</a:t>
            </a:r>
            <a:r>
              <a:rPr lang="en-US" dirty="0" err="1"/>
              <a:t>key.pem</a:t>
            </a:r>
            <a:r>
              <a:rPr lang="en-US" dirty="0"/>
              <a:t>. Answer Yes to the security warning.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7C6F5F-5F74-7312-AE1A-0C84FF71F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411" y="1952142"/>
            <a:ext cx="7785267" cy="40846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03239A-F501-38FE-DFBA-998567EDC15D}"/>
              </a:ext>
            </a:extLst>
          </p:cNvPr>
          <p:cNvSpPr txBox="1"/>
          <p:nvPr/>
        </p:nvSpPr>
        <p:spPr>
          <a:xfrm>
            <a:off x="4773227" y="6050202"/>
            <a:ext cx="6267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 azureuser@NETW211-VM-Your Initials window showing the IPv4 address of the VM in the Azure cloud.</a:t>
            </a:r>
          </a:p>
        </p:txBody>
      </p:sp>
    </p:spTree>
    <p:extLst>
      <p:ext uri="{BB962C8B-B14F-4D97-AF65-F5344CB8AC3E}">
        <p14:creationId xmlns:p14="http://schemas.microsoft.com/office/powerpoint/2010/main" val="1701859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7B2F7-067E-D90B-ABF4-798822298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Configuring an NSG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CE1E7-3480-EEA8-CABB-E2A460F8C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2596630" cy="4048573"/>
          </a:xfrm>
        </p:spPr>
        <p:txBody>
          <a:bodyPr/>
          <a:lstStyle/>
          <a:p>
            <a:r>
              <a:rPr lang="en-US" dirty="0"/>
              <a:t>Click networking</a:t>
            </a:r>
          </a:p>
          <a:p>
            <a:r>
              <a:rPr lang="en-US" dirty="0"/>
              <a:t>Type </a:t>
            </a:r>
            <a:r>
              <a:rPr lang="en-US" dirty="0" err="1"/>
              <a:t>cmd</a:t>
            </a:r>
            <a:r>
              <a:rPr lang="en-US" dirty="0"/>
              <a:t> in search field</a:t>
            </a:r>
          </a:p>
          <a:p>
            <a:r>
              <a:rPr lang="en-US" dirty="0"/>
              <a:t>Ping the Public IP</a:t>
            </a:r>
          </a:p>
          <a:p>
            <a:r>
              <a:rPr lang="en-US" dirty="0"/>
              <a:t>Add inbound port rule</a:t>
            </a:r>
          </a:p>
          <a:p>
            <a:r>
              <a:rPr lang="en-US" dirty="0"/>
              <a:t>ICMP under protocol and entered </a:t>
            </a:r>
            <a:r>
              <a:rPr lang="en-US" dirty="0" err="1"/>
              <a:t>Allow_ping</a:t>
            </a:r>
            <a:r>
              <a:rPr lang="en-US" dirty="0"/>
              <a:t>, add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9281C2-142A-7C3C-5E07-54E0231B4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114" y="2121408"/>
            <a:ext cx="7320428" cy="293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90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7B2F7-067E-D90B-ABF4-798822298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459578"/>
          </a:xfrm>
        </p:spPr>
        <p:txBody>
          <a:bodyPr>
            <a:normAutofit fontScale="90000"/>
          </a:bodyPr>
          <a:lstStyle/>
          <a:p>
            <a:r>
              <a:rPr lang="en-US" dirty="0"/>
              <a:t>Configuring an NSG cont’d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CE1E7-3480-EEA8-CABB-E2A460F8C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2596630" cy="4048573"/>
          </a:xfrm>
        </p:spPr>
        <p:txBody>
          <a:bodyPr/>
          <a:lstStyle/>
          <a:p>
            <a:r>
              <a:rPr lang="en-US" dirty="0"/>
              <a:t>Run ping again</a:t>
            </a:r>
          </a:p>
          <a:p>
            <a:endParaRPr lang="en-US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7D3E0443-98BC-8902-7708-966647128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711" y="2132631"/>
            <a:ext cx="7696200" cy="403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61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951CE-B053-3DDB-9856-7A0289C85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C888E-F439-3B2B-47FD-A7E219004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Objectives</a:t>
            </a:r>
          </a:p>
          <a:p>
            <a:r>
              <a:rPr lang="en-US" dirty="0"/>
              <a:t>Explore Azure’s Blob storage, It’s an object storage used to store and protect data for use cases such as mobile applications, websites, backups, IoT devices, and bigdata analytics.</a:t>
            </a:r>
          </a:p>
          <a:p>
            <a:pPr marL="0" indent="0">
              <a:buNone/>
            </a:pPr>
            <a:r>
              <a:rPr lang="en-US" dirty="0"/>
              <a:t>Tasks:</a:t>
            </a:r>
          </a:p>
          <a:p>
            <a:r>
              <a:rPr lang="en-US" dirty="0"/>
              <a:t>Creating a Storage Account and Container</a:t>
            </a:r>
          </a:p>
          <a:p>
            <a:r>
              <a:rPr lang="en-US" dirty="0"/>
              <a:t>• Uploading and Accessing a File</a:t>
            </a:r>
          </a:p>
          <a:p>
            <a:r>
              <a:rPr lang="en-US" dirty="0"/>
              <a:t>• Creating Blob Snapshots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46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7923C-9E15-C579-E340-ABF2E82FF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Storage Account and Container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53045-09AF-EF84-78BA-1FBA2AF89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Azure Blob storage offers multiple types of resources: a storage account, a container in the storage account, and a blob in a container.</a:t>
            </a:r>
          </a:p>
          <a:p>
            <a:pPr marL="0" indent="0">
              <a:buNone/>
            </a:pPr>
            <a:r>
              <a:rPr lang="en-US" dirty="0"/>
              <a:t>Steps:</a:t>
            </a:r>
          </a:p>
          <a:p>
            <a:r>
              <a:rPr lang="en-US" dirty="0"/>
              <a:t>Log in Azure, click storage accounts, and create</a:t>
            </a:r>
          </a:p>
          <a:p>
            <a:r>
              <a:rPr lang="en-US" dirty="0"/>
              <a:t>Fill in required information</a:t>
            </a:r>
          </a:p>
          <a:p>
            <a:r>
              <a:rPr lang="en-US" dirty="0"/>
              <a:t>Create and deploy</a:t>
            </a:r>
          </a:p>
          <a:p>
            <a:r>
              <a:rPr lang="en-US" dirty="0"/>
              <a:t>Go to resource </a:t>
            </a:r>
          </a:p>
          <a:p>
            <a:r>
              <a:rPr lang="en-US" dirty="0"/>
              <a:t>Click containers, created netw211container8269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402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234A5-D3D7-CF1A-D481-8389385C8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2 Virtual Machine (VM) Instances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C12C8-A803-49C5-67A3-4DDF1EEA7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Explore the Azure virtual machine (VM) service that provides secure and resizable compute capacity in the cloud.</a:t>
            </a: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Tasks:</a:t>
            </a:r>
          </a:p>
          <a:p>
            <a:r>
              <a:rPr lang="en-US" dirty="0"/>
              <a:t>Deploy a VM in Azure</a:t>
            </a:r>
          </a:p>
          <a:p>
            <a:r>
              <a:rPr lang="en-US" dirty="0"/>
              <a:t>Connect to the VM</a:t>
            </a:r>
          </a:p>
          <a:p>
            <a:r>
              <a:rPr lang="en-US" dirty="0"/>
              <a:t>Delete the VM</a:t>
            </a:r>
          </a:p>
        </p:txBody>
      </p:sp>
    </p:spTree>
    <p:extLst>
      <p:ext uri="{BB962C8B-B14F-4D97-AF65-F5344CB8AC3E}">
        <p14:creationId xmlns:p14="http://schemas.microsoft.com/office/powerpoint/2010/main" val="1698402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F97A2-CDB4-097B-2A3B-5B2F14ECC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Uploading and Accessing a File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8280D-5E3E-31CF-D4FF-788A0B74F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77" y="2121408"/>
            <a:ext cx="4913049" cy="4251960"/>
          </a:xfrm>
        </p:spPr>
        <p:txBody>
          <a:bodyPr/>
          <a:lstStyle/>
          <a:p>
            <a:r>
              <a:rPr lang="en-US" dirty="0"/>
              <a:t>Go back to netw211container8269</a:t>
            </a:r>
          </a:p>
          <a:p>
            <a:r>
              <a:rPr lang="en-US" dirty="0"/>
              <a:t>Take a screenshot, save as .jog</a:t>
            </a:r>
          </a:p>
          <a:p>
            <a:r>
              <a:rPr lang="en-US" dirty="0"/>
              <a:t>Click upload to create an image to container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DFC697-2FB5-20B1-E16E-98682F5AD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827" y="2215302"/>
            <a:ext cx="6477000" cy="291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14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7A98E-50A0-DD97-4B6E-A0577F71C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21734-D8C0-9912-756E-B83904BAE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does the access tier setting do? What are the Azure blob storage access tiers?</a:t>
            </a:r>
          </a:p>
          <a:p>
            <a:pPr marL="0" indent="0">
              <a:buNone/>
            </a:pPr>
            <a:r>
              <a:rPr lang="en-US" b="1" dirty="0"/>
              <a:t>Answer</a:t>
            </a:r>
            <a:r>
              <a:rPr lang="en-US" dirty="0"/>
              <a:t>:</a:t>
            </a:r>
          </a:p>
          <a:p>
            <a:r>
              <a:rPr lang="en-US" u="sng" dirty="0"/>
              <a:t>The access tier setting allows you access to different  access tiers so you can store blob data in a most effective way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Hot tier- Online tier that optimized for storing data that is accessed often</a:t>
            </a:r>
          </a:p>
          <a:p>
            <a:r>
              <a:rPr lang="en-US" dirty="0"/>
              <a:t>Cool tier – Online tier that stores data that’s not used frequently, stored for minimum 30 days</a:t>
            </a:r>
          </a:p>
          <a:p>
            <a:r>
              <a:rPr lang="en-US" dirty="0"/>
              <a:t>Cold tier- Online tier that stores data that’s not used frequently, stored for minimum 90 days</a:t>
            </a:r>
          </a:p>
          <a:p>
            <a:r>
              <a:rPr lang="en-US" dirty="0"/>
              <a:t>Archive tier- offline tier optimized for data that’s rarely accessed.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131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E5058-EC24-DCDD-F7C3-80C292409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31" y="129525"/>
            <a:ext cx="10058400" cy="1609344"/>
          </a:xfrm>
        </p:spPr>
        <p:txBody>
          <a:bodyPr/>
          <a:lstStyle/>
          <a:p>
            <a:r>
              <a:rPr lang="en-US" dirty="0"/>
              <a:t>Creating Blob Snapshots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86DE6-6A27-E469-2706-B555DDDEF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431" y="1856999"/>
            <a:ext cx="4572000" cy="463257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blob snapshot is a read-only copy of a blob that's taken at a specific point in time by a user or an application.</a:t>
            </a:r>
          </a:p>
          <a:p>
            <a:r>
              <a:rPr lang="en-US" dirty="0"/>
              <a:t>Open File Explorer, select new text document ca;;ed NETW211FILE</a:t>
            </a:r>
          </a:p>
          <a:p>
            <a:r>
              <a:rPr lang="en-US" dirty="0"/>
              <a:t>Typed “This is the original version –AR”</a:t>
            </a:r>
          </a:p>
          <a:p>
            <a:r>
              <a:rPr lang="en-US" dirty="0"/>
              <a:t>I then uploaded the file, once completed, I took a snapshot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1D32C9-D206-8A89-D23B-5411CEC57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400" y="860763"/>
            <a:ext cx="7336600" cy="175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994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335DD-5659-2944-00EF-27C7B483A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Enabling Blob Versioning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C4646-3D72-E2B1-8146-CFA607056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248" y="1526603"/>
            <a:ext cx="4671224" cy="5158281"/>
          </a:xfrm>
        </p:spPr>
        <p:txBody>
          <a:bodyPr/>
          <a:lstStyle/>
          <a:p>
            <a:r>
              <a:rPr lang="en-US" dirty="0"/>
              <a:t>Edited file content to “This is the modified version –AR”</a:t>
            </a:r>
          </a:p>
          <a:p>
            <a:r>
              <a:rPr lang="en-US" dirty="0"/>
              <a:t>Saved the changes</a:t>
            </a:r>
          </a:p>
          <a:p>
            <a:r>
              <a:rPr lang="en-US" dirty="0"/>
              <a:t>Clicked on overview, copied the link the clipboard and pasted the blob URL into a browser.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441FF3-A649-8506-EFCF-F6D8BB96A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760" y="1466204"/>
            <a:ext cx="6836092" cy="137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37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E87C3-E7A6-B771-74D0-EF1BD46EA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C989A-9745-14D5-CA4C-2F1ED6403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Objectives</a:t>
            </a:r>
          </a:p>
          <a:p>
            <a:r>
              <a:rPr lang="en-US" dirty="0"/>
              <a:t>Explored Azure Monitor, a service used to monitor Azure resources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Tasks:</a:t>
            </a:r>
          </a:p>
          <a:p>
            <a:r>
              <a:rPr lang="en-US" dirty="0"/>
              <a:t>Setting up an Action group and Notifications</a:t>
            </a:r>
          </a:p>
          <a:p>
            <a:r>
              <a:rPr lang="en-US" dirty="0"/>
              <a:t>Setting up Alert Rules</a:t>
            </a:r>
          </a:p>
          <a:p>
            <a:r>
              <a:rPr lang="en-US" dirty="0"/>
              <a:t>Testing Alerts</a:t>
            </a:r>
          </a:p>
        </p:txBody>
      </p:sp>
    </p:spTree>
    <p:extLst>
      <p:ext uri="{BB962C8B-B14F-4D97-AF65-F5344CB8AC3E}">
        <p14:creationId xmlns:p14="http://schemas.microsoft.com/office/powerpoint/2010/main" val="1328665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7E356-D511-693D-F0ED-D46C5DEDE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18" y="276487"/>
            <a:ext cx="9827581" cy="1609344"/>
          </a:xfrm>
        </p:spPr>
        <p:txBody>
          <a:bodyPr>
            <a:normAutofit fontScale="90000"/>
          </a:bodyPr>
          <a:lstStyle/>
          <a:p>
            <a:r>
              <a:rPr lang="en-US" dirty="0"/>
              <a:t>Setting up an Action Group and Notifications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8C5D6-5E26-EAE2-1623-9AB3DEA04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19" y="3187082"/>
            <a:ext cx="9379170" cy="3533313"/>
          </a:xfrm>
        </p:spPr>
        <p:txBody>
          <a:bodyPr/>
          <a:lstStyle/>
          <a:p>
            <a:r>
              <a:rPr lang="en-US" dirty="0"/>
              <a:t>Searched and clicked on subscriptions in Azure</a:t>
            </a:r>
          </a:p>
          <a:p>
            <a:r>
              <a:rPr lang="en-US" dirty="0"/>
              <a:t>Selected Azure for Students &amp; Resource providers</a:t>
            </a:r>
          </a:p>
          <a:p>
            <a:r>
              <a:rPr lang="en-US" dirty="0"/>
              <a:t>Registered </a:t>
            </a:r>
            <a:r>
              <a:rPr lang="en-US" dirty="0" err="1"/>
              <a:t>microsoft.insights</a:t>
            </a:r>
            <a:endParaRPr lang="en-US" dirty="0"/>
          </a:p>
          <a:p>
            <a:r>
              <a:rPr lang="en-US" dirty="0"/>
              <a:t>Went to Monitor and clicked alerts &gt; action groups &gt; create</a:t>
            </a:r>
          </a:p>
          <a:p>
            <a:r>
              <a:rPr lang="en-US" dirty="0"/>
              <a:t>Created group action page and filled out required information</a:t>
            </a:r>
          </a:p>
          <a:p>
            <a:r>
              <a:rPr lang="en-US" dirty="0"/>
              <a:t>Clicked notifications, selected Email/SMS message/Push/Voice</a:t>
            </a:r>
          </a:p>
          <a:p>
            <a:r>
              <a:rPr lang="en-US" dirty="0"/>
              <a:t>Checked email, typed in email, clicked okay</a:t>
            </a:r>
          </a:p>
          <a:p>
            <a:r>
              <a:rPr lang="en-US" dirty="0"/>
              <a:t>Review + create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B3951C-4971-BFE2-0699-BC81B3E5C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478" y="941446"/>
            <a:ext cx="7862076" cy="206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14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7E356-D511-693D-F0ED-D46C5DEDE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62" y="262690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en-US" dirty="0"/>
              <a:t>Setting up Alert Rules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8C5D6-5E26-EAE2-1623-9AB3DEA04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961" y="2093976"/>
            <a:ext cx="5387747" cy="4155105"/>
          </a:xfrm>
        </p:spPr>
        <p:txBody>
          <a:bodyPr/>
          <a:lstStyle/>
          <a:p>
            <a:r>
              <a:rPr lang="en-US" dirty="0"/>
              <a:t>Alert rules window showing the VM-Deallocate and VM-Restart rules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18E785-64F5-D362-E43E-07C7EB40A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709" y="2121407"/>
            <a:ext cx="6192542" cy="161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318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7353B-5968-F349-5F1B-5DB06EFC8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Alerts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F2EAD-8310-691D-5FAE-5F996856D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3475519" cy="4050792"/>
          </a:xfrm>
        </p:spPr>
        <p:txBody>
          <a:bodyPr/>
          <a:lstStyle/>
          <a:p>
            <a:r>
              <a:rPr lang="en-US" dirty="0"/>
              <a:t>The ‘VM-Restart’ was activated email message with the date and time of the alert.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6854E8-D89B-DFA1-E406-B40D7D2F2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769" y="1750875"/>
            <a:ext cx="6781800" cy="442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5248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7353B-5968-F349-5F1B-5DB06EFC8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Testing Alerts cont’d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F2EAD-8310-691D-5FAE-5F996856D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3475519" cy="4050792"/>
          </a:xfrm>
        </p:spPr>
        <p:txBody>
          <a:bodyPr/>
          <a:lstStyle/>
          <a:p>
            <a:r>
              <a:rPr lang="en-US" dirty="0"/>
              <a:t>The ‘VM-Deallocate’ was activated email message with the date and time of the alert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442985-E1AE-DE06-4881-9C832A589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223" y="1803076"/>
            <a:ext cx="6400800" cy="468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329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EA70E-0F6F-8D53-5037-77830D4A3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66BB4-635E-E808-5435-581FE8159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there being a lot of information that I needed to learn, it took extra time of studying to fully grasp the assignments and develop a better understanding of the steps I was doing and why I was doing them.</a:t>
            </a:r>
          </a:p>
        </p:txBody>
      </p:sp>
    </p:spTree>
    <p:extLst>
      <p:ext uri="{BB962C8B-B14F-4D97-AF65-F5344CB8AC3E}">
        <p14:creationId xmlns:p14="http://schemas.microsoft.com/office/powerpoint/2010/main" val="3357182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93605-74F3-954A-A9A5-7E7AA92C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Deploying a VM in Azure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6AE78-A2A7-6829-7A67-CE99DFA70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3839503" cy="44303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Azure</a:t>
            </a:r>
          </a:p>
          <a:p>
            <a:r>
              <a:rPr lang="en-US" sz="1800" dirty="0"/>
              <a:t>click show portal menu</a:t>
            </a:r>
          </a:p>
          <a:p>
            <a:r>
              <a:rPr lang="en-US" sz="1800" dirty="0"/>
              <a:t>Hover over Virtual machines</a:t>
            </a:r>
          </a:p>
          <a:p>
            <a:r>
              <a:rPr lang="en-US" sz="1800" dirty="0"/>
              <a:t>Click create</a:t>
            </a:r>
          </a:p>
          <a:p>
            <a:r>
              <a:rPr lang="en-US" sz="1800" dirty="0"/>
              <a:t>Fill in required fields </a:t>
            </a:r>
          </a:p>
          <a:p>
            <a:r>
              <a:rPr lang="en-US" sz="1800" dirty="0"/>
              <a:t>Review + create</a:t>
            </a:r>
          </a:p>
          <a:p>
            <a:r>
              <a:rPr lang="en-US" sz="1800" dirty="0"/>
              <a:t>Create</a:t>
            </a:r>
          </a:p>
          <a:p>
            <a:r>
              <a:rPr lang="en-US" sz="1800" dirty="0"/>
              <a:t>Go to resource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69AB4A-A279-6A44-34D8-EA2663903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553" y="1972040"/>
            <a:ext cx="6175783" cy="31092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B96DF0-EB0D-D68E-C701-2F8C111152A2}"/>
              </a:ext>
            </a:extLst>
          </p:cNvPr>
          <p:cNvSpPr txBox="1"/>
          <p:nvPr/>
        </p:nvSpPr>
        <p:spPr>
          <a:xfrm>
            <a:off x="5841507" y="5081269"/>
            <a:ext cx="4447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NETW211VM page with information such as the resource group name, subscription, public IP address, etc.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7289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C3B8C-2FBE-88BD-5A2C-BDC0693D2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EEDC5-6874-B0B3-D299-1632FB81F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learned how to set up virtual machines, create blob snapshots, and more about monitoring.</a:t>
            </a:r>
          </a:p>
          <a:p>
            <a:r>
              <a:rPr lang="en-US" dirty="0"/>
              <a:t>I gained many cloud security skills that will help me in my career path. </a:t>
            </a:r>
          </a:p>
          <a:p>
            <a:r>
              <a:rPr lang="en-US" dirty="0"/>
              <a:t>Spending plenty of time with virtual machines helped me gain more confidence in creating VM’s and subnetting them.</a:t>
            </a:r>
          </a:p>
        </p:txBody>
      </p:sp>
    </p:spTree>
    <p:extLst>
      <p:ext uri="{BB962C8B-B14F-4D97-AF65-F5344CB8AC3E}">
        <p14:creationId xmlns:p14="http://schemas.microsoft.com/office/powerpoint/2010/main" val="35250942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2ACA5-24E4-0B15-9A9E-A4C285821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711BF-4130-663F-F71F-FB707E205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class has helped me gain valuable skills to help me better prepare for my future career path.</a:t>
            </a:r>
          </a:p>
          <a:p>
            <a:r>
              <a:rPr lang="en-US" dirty="0"/>
              <a:t>The hands-on experience gave me a much better understanding of working with VM’s and how to perform many </a:t>
            </a:r>
            <a:r>
              <a:rPr lang="en-US"/>
              <a:t>different tasks.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483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90211-6F28-D044-BF0E-4A0AF0CC6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5402D-D91C-618B-763D-AEDAA08E9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Hot, Cool, and Archive access tiers for blob data, https://docs.microsoft.com/en-us/azure/storage/blobs/access-tiers-overview</a:t>
            </a:r>
          </a:p>
          <a:p>
            <a:r>
              <a:rPr lang="en-US" dirty="0"/>
              <a:t> Azure Blob Storage Access Tiers, https://devry.percipio.com/courses/c7ef0333-8560-403f-a004-9c5c843866b0/videos/2658bbe6-ee97-438b-a376-fbb079c3b3a0</a:t>
            </a:r>
          </a:p>
          <a:p>
            <a:r>
              <a:rPr lang="en-US" dirty="0">
                <a:hlinkClick r:id="rId2"/>
              </a:rPr>
              <a:t>https://learn.microsoft.com/en-us/azure/storage/blobs/access-tiers-overview?tabs=azure-portal</a:t>
            </a:r>
            <a:endParaRPr lang="en-US" dirty="0"/>
          </a:p>
          <a:p>
            <a:r>
              <a:rPr lang="en-US" dirty="0"/>
              <a:t>IP Subnet Calculator, https://www.calculator.net/ip-subnet-calculator.html</a:t>
            </a:r>
          </a:p>
          <a:p>
            <a:r>
              <a:rPr lang="en-US" dirty="0"/>
              <a:t>2. Azure Virtual Network frequently asked questions, https://docs.microsoft.com/en-us/azure/virtual-network/virtual-networks-faq</a:t>
            </a:r>
          </a:p>
          <a:p>
            <a:r>
              <a:rPr lang="en-US" dirty="0"/>
              <a:t>3. https://convertermaniacs.com/ipv4-blocks-to-ip-addresses/how-many-ip-addresses-in-a-/24-block.html#:~:text=Therefore%2C%20the%20total%20number%20of%20useable%20IPs%20in,Broadcast%20IP%20address%20%3D%20254%20usable%20IP%20addresses</a:t>
            </a:r>
          </a:p>
          <a:p>
            <a:r>
              <a:rPr lang="en-US" dirty="0"/>
              <a:t>4. https://asmed.com/microsoft-azure-vnet-vm-subnet-and-security-tutorial/#:~:text=As%20you%20see%20when%20you%20create%20above%20subnet,%E2%80%93%2010.0.3.255%20%28251%20%2B%205%20Azure%20reserved%20addresses%29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840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93605-74F3-954A-A9A5-7E7AA92C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to the VM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6AE78-A2A7-6829-7A67-CE99DFA70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3839503" cy="44303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Azure</a:t>
            </a:r>
          </a:p>
          <a:p>
            <a:r>
              <a:rPr lang="en-US" sz="1800" dirty="0"/>
              <a:t>On the NETW211VM page, click Connect and then RDP on the drop-down menu</a:t>
            </a:r>
          </a:p>
          <a:p>
            <a:r>
              <a:rPr lang="en-US" sz="1800" dirty="0"/>
              <a:t>Download RDP File, connect</a:t>
            </a:r>
          </a:p>
          <a:p>
            <a:r>
              <a:rPr lang="en-US" sz="1800" dirty="0"/>
              <a:t>Enter Admin Information</a:t>
            </a:r>
          </a:p>
          <a:p>
            <a:r>
              <a:rPr lang="en-US" sz="1800" dirty="0"/>
              <a:t>Click Restore down by going through server manager &gt; dashboard window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036868-B5C1-7221-815D-44C90D7E2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593" y="2093976"/>
            <a:ext cx="6387650" cy="20117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D27937-2DAB-B9A5-F1DB-754A76D1E0B9}"/>
              </a:ext>
            </a:extLst>
          </p:cNvPr>
          <p:cNvSpPr txBox="1"/>
          <p:nvPr/>
        </p:nvSpPr>
        <p:spPr>
          <a:xfrm>
            <a:off x="6320901" y="4123474"/>
            <a:ext cx="53088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PROPERTIES for NETW211VM page, with the computer name, operating system version, hardware information, etc.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59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EA74B-E149-AE16-4F18-64C1F9383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Deleting the VM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684B4-BEF5-E2FD-49F2-9C67BF0B7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86" y="1349406"/>
            <a:ext cx="4083729" cy="4785064"/>
          </a:xfrm>
        </p:spPr>
        <p:txBody>
          <a:bodyPr/>
          <a:lstStyle/>
          <a:p>
            <a:r>
              <a:rPr lang="en-US" dirty="0"/>
              <a:t>Disconnect from VM</a:t>
            </a:r>
          </a:p>
          <a:p>
            <a:r>
              <a:rPr lang="en-US" dirty="0"/>
              <a:t>On the NETW211VM Connect page, click NETW211VM</a:t>
            </a:r>
          </a:p>
          <a:p>
            <a:r>
              <a:rPr lang="en-US" dirty="0"/>
              <a:t>Click delete</a:t>
            </a:r>
          </a:p>
          <a:p>
            <a:r>
              <a:rPr lang="en-US" dirty="0"/>
              <a:t>Click home</a:t>
            </a:r>
          </a:p>
          <a:p>
            <a:r>
              <a:rPr lang="en-US" dirty="0"/>
              <a:t>Delete resource group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8F1857-EECA-D33C-CB8E-E43B804AC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486" y="2121408"/>
            <a:ext cx="6303810" cy="22130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84240A-C1D6-8E88-2E65-299F59477470}"/>
              </a:ext>
            </a:extLst>
          </p:cNvPr>
          <p:cNvSpPr txBox="1"/>
          <p:nvPr/>
        </p:nvSpPr>
        <p:spPr>
          <a:xfrm>
            <a:off x="4657486" y="4334448"/>
            <a:ext cx="6418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Resource groups page, with the Subscription == all selection, but without the NETW211-XX (Your Initials) resource group listed.</a:t>
            </a:r>
          </a:p>
        </p:txBody>
      </p:sp>
    </p:spTree>
    <p:extLst>
      <p:ext uri="{BB962C8B-B14F-4D97-AF65-F5344CB8AC3E}">
        <p14:creationId xmlns:p14="http://schemas.microsoft.com/office/powerpoint/2010/main" val="2079799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73A5C-6585-719D-BC58-69C8A0B8D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</a:t>
            </a:r>
            <a:r>
              <a:rPr lang="en-US" dirty="0" err="1"/>
              <a:t>VNet</a:t>
            </a:r>
            <a:r>
              <a:rPr lang="en-US" dirty="0"/>
              <a:t> and Subnets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FCF5F-22BE-BB31-7759-C6F3D0B05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Module Objectives:</a:t>
            </a:r>
          </a:p>
          <a:p>
            <a:pPr marL="0" indent="0">
              <a:buNone/>
            </a:pPr>
            <a:r>
              <a:rPr lang="en-US" sz="1600" dirty="0"/>
              <a:t>Explore the Azure Virtual Network (</a:t>
            </a:r>
            <a:r>
              <a:rPr lang="en-US" sz="1600" dirty="0" err="1"/>
              <a:t>VNet</a:t>
            </a:r>
            <a:r>
              <a:rPr lang="en-US" sz="1600" dirty="0"/>
              <a:t>) service. It allows customers to</a:t>
            </a:r>
          </a:p>
          <a:p>
            <a:pPr marL="0" indent="0">
              <a:buNone/>
            </a:pPr>
            <a:r>
              <a:rPr lang="en-US" sz="1600" dirty="0"/>
              <a:t>provision a logically isolated section of the Azure cloud and launch resources into a virtual</a:t>
            </a:r>
          </a:p>
          <a:p>
            <a:pPr marL="0" indent="0">
              <a:buNone/>
            </a:pPr>
            <a:r>
              <a:rPr lang="en-US" sz="1600" dirty="0"/>
              <a:t>network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Tasks:</a:t>
            </a:r>
          </a:p>
          <a:p>
            <a:r>
              <a:rPr lang="en-US" sz="1600" dirty="0"/>
              <a:t>Creating a </a:t>
            </a:r>
            <a:r>
              <a:rPr lang="en-US" sz="1600" dirty="0" err="1"/>
              <a:t>VNet</a:t>
            </a:r>
            <a:r>
              <a:rPr lang="en-US" sz="1600" dirty="0"/>
              <a:t> with Two Subnets</a:t>
            </a:r>
          </a:p>
          <a:p>
            <a:r>
              <a:rPr lang="en-US" sz="1600" dirty="0"/>
              <a:t>• Deploying VMs into Subnets</a:t>
            </a:r>
          </a:p>
          <a:p>
            <a:r>
              <a:rPr lang="en-US" sz="1600" dirty="0"/>
              <a:t>• Verifying Connectivity between VMs</a:t>
            </a:r>
          </a:p>
        </p:txBody>
      </p:sp>
    </p:spTree>
    <p:extLst>
      <p:ext uri="{BB962C8B-B14F-4D97-AF65-F5344CB8AC3E}">
        <p14:creationId xmlns:p14="http://schemas.microsoft.com/office/powerpoint/2010/main" val="605300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BC846-FC88-B04A-29A9-1EB01ABE4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</a:t>
            </a:r>
            <a:r>
              <a:rPr lang="en-US" dirty="0" err="1"/>
              <a:t>VNet</a:t>
            </a:r>
            <a:r>
              <a:rPr lang="en-US" dirty="0"/>
              <a:t> with Two Subnets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08D79-7BF3-144F-E1F1-C901914B0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With a /24 network prefix, how many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usable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IPv4 host addresses are there? [hint: you learned this in NETW191]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Answer:254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Given the answer above, why is the number of available IP addresses for Subnet0 (10.0.0.0/24) or Subnet1 (10.0.1.0/24) shown as 251? [hint: where did the missing addresses go?]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Answer: The missing addresses are reserved for Network ID, DNS IP address, Router IP address, reserved for future uses, and Broadcast IP address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132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5F8A1-8AAA-E0B7-5713-C7F5AA54C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Deploying VMs into Subnets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A5025-7FC5-619F-8C60-D3E450E32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2862960" cy="4021940"/>
          </a:xfrm>
        </p:spPr>
        <p:txBody>
          <a:bodyPr/>
          <a:lstStyle/>
          <a:p>
            <a:r>
              <a:rPr lang="en-US" dirty="0"/>
              <a:t>Create VM</a:t>
            </a:r>
          </a:p>
          <a:p>
            <a:r>
              <a:rPr lang="en-US" dirty="0"/>
              <a:t>Fill in required information</a:t>
            </a:r>
          </a:p>
          <a:p>
            <a:r>
              <a:rPr lang="en-US" dirty="0"/>
              <a:t>Select the subnet</a:t>
            </a:r>
          </a:p>
          <a:p>
            <a:r>
              <a:rPr lang="en-US" dirty="0"/>
              <a:t>Create </a:t>
            </a:r>
          </a:p>
          <a:p>
            <a:r>
              <a:rPr lang="en-US" dirty="0"/>
              <a:t>Repeat previous steps to launch a second VM into Subnet1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DE3ADA-D35F-5670-4D39-7174C9CF3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428" y="1289304"/>
            <a:ext cx="7773074" cy="42919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066E83-FEC9-5743-E6F8-03D34B4E6D64}"/>
              </a:ext>
            </a:extLst>
          </p:cNvPr>
          <p:cNvSpPr txBox="1"/>
          <p:nvPr/>
        </p:nvSpPr>
        <p:spPr>
          <a:xfrm>
            <a:off x="5184559" y="5868140"/>
            <a:ext cx="3950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Subnet 0</a:t>
            </a:r>
          </a:p>
        </p:txBody>
      </p:sp>
    </p:spTree>
    <p:extLst>
      <p:ext uri="{BB962C8B-B14F-4D97-AF65-F5344CB8AC3E}">
        <p14:creationId xmlns:p14="http://schemas.microsoft.com/office/powerpoint/2010/main" val="2148562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DDBDA-A9CC-9D6B-ADD9-21FA651A8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Deploying VMs into Subnets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C7424-77BE-590A-1AF7-DF73E030C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2445709" cy="3906530"/>
          </a:xfrm>
        </p:spPr>
        <p:txBody>
          <a:bodyPr/>
          <a:lstStyle/>
          <a:p>
            <a:r>
              <a:rPr lang="en-US" dirty="0"/>
              <a:t>Subnet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B7306D-DE2A-2EAC-4C13-C43B54212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895" y="1943264"/>
            <a:ext cx="7370703" cy="408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122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82</TotalTime>
  <Words>1512</Words>
  <Application>Microsoft Office PowerPoint</Application>
  <PresentationFormat>Widescreen</PresentationFormat>
  <Paragraphs>179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Rockwell</vt:lpstr>
      <vt:lpstr>Rockwell Condensed</vt:lpstr>
      <vt:lpstr>Wingdings</vt:lpstr>
      <vt:lpstr>Wood Type</vt:lpstr>
      <vt:lpstr>Netw211 Final Course Project</vt:lpstr>
      <vt:lpstr>Module 2 Virtual Machine (VM) Instances</vt:lpstr>
      <vt:lpstr> Deploying a VM in Azure</vt:lpstr>
      <vt:lpstr>Connecting to the VM</vt:lpstr>
      <vt:lpstr>Deleting the VM </vt:lpstr>
      <vt:lpstr>Azure VNet and Subnets</vt:lpstr>
      <vt:lpstr>Creating a VNet with Two Subnets</vt:lpstr>
      <vt:lpstr>Deploying VMs into Subnets </vt:lpstr>
      <vt:lpstr>Deploying VMs into Subnets cont’d</vt:lpstr>
      <vt:lpstr>Deploying VMs into Subnets cont’d</vt:lpstr>
      <vt:lpstr>Verifying Connectivity between VMs </vt:lpstr>
      <vt:lpstr>Verifying Connectivity between VMs cont’d </vt:lpstr>
      <vt:lpstr>Azure VM Security</vt:lpstr>
      <vt:lpstr>Launching a VM </vt:lpstr>
      <vt:lpstr>Connecting to the VM  via SSH </vt:lpstr>
      <vt:lpstr>Configuring an NSG  </vt:lpstr>
      <vt:lpstr>Configuring an NSG cont’d </vt:lpstr>
      <vt:lpstr>Cloud Storage</vt:lpstr>
      <vt:lpstr>Creating a Storage Account and Container</vt:lpstr>
      <vt:lpstr>Uploading and Accessing a File </vt:lpstr>
      <vt:lpstr>Question</vt:lpstr>
      <vt:lpstr>Creating Blob Snapshots </vt:lpstr>
      <vt:lpstr>Enabling Blob Versioning </vt:lpstr>
      <vt:lpstr>Cloud Monitoring</vt:lpstr>
      <vt:lpstr>Setting up an Action Group and Notifications </vt:lpstr>
      <vt:lpstr>Setting up Alert Rules  </vt:lpstr>
      <vt:lpstr>Testing Alerts </vt:lpstr>
      <vt:lpstr>Testing Alerts cont’d  </vt:lpstr>
      <vt:lpstr>Challenges</vt:lpstr>
      <vt:lpstr>Career skills</vt:lpstr>
      <vt:lpstr>Conclusion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Netw211 Final Course Project</dc:title>
  <dc:creator>Austin Rocks</dc:creator>
  <cp:lastModifiedBy>Austin Rocks</cp:lastModifiedBy>
  <cp:revision>12</cp:revision>
  <dcterms:created xsi:type="dcterms:W3CDTF">2023-06-24T08:54:15Z</dcterms:created>
  <dcterms:modified xsi:type="dcterms:W3CDTF">2023-06-24T22:03:37Z</dcterms:modified>
</cp:coreProperties>
</file>